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Lato" panose="020B0604020202020204" charset="0"/>
      <p:regular r:id="rId33"/>
      <p:bold r:id="rId34"/>
      <p:italic r:id="rId35"/>
      <p:boldItalic r:id="rId36"/>
    </p:embeddedFont>
    <p:embeddedFont>
      <p:font typeface="Montserrat" panose="020B060402020202020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770" y="4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7aa5176ab9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7aa5176ab9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7aa5176ab9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7aa5176ab9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7ab19433fe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7ab19433fe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7ab19433fe_2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7ab19433fe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7ab19433fe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7ab19433fe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7a8df28202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7a8df2820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7a84a1349d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7a84a1349d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7a8df28202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7a8df28202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a8df28202_1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a8df28202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7a8df2820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7a8df2820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7a84a1349d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7a84a1349d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7a8df28202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7a8df2820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7a84a1349d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7a84a1349d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7aa5176ab9_2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7aa5176ab9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7a8df28202_1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7a8df28202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7a84a1349d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7a84a1349d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7a84a1349d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7a84a1349d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7a84a1349d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7a84a1349d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7a84a1349d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7a84a1349d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7aa5176ab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7aa5176ab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7a84a1349d_0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7a84a1349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a84a1349d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7a84a1349d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7a84a1349d_0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7a84a1349d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7ab19433fe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7ab19433fe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7a8df28202_1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7a8df28202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Child’s Piggy Bank</a:t>
            </a:r>
            <a:endParaRPr/>
          </a:p>
          <a:p>
            <a:pPr marL="0" lvl="0" indent="0" algn="l" rtl="0">
              <a:spcBef>
                <a:spcPts val="0"/>
              </a:spcBef>
              <a:spcAft>
                <a:spcPts val="0"/>
              </a:spcAft>
              <a:buNone/>
            </a:pPr>
            <a:r>
              <a:rPr lang="en" sz="1500"/>
              <a:t>__________________________________________________</a:t>
            </a:r>
            <a:endParaRPr sz="1500"/>
          </a:p>
          <a:p>
            <a:pPr marL="0" lvl="0" indent="0" algn="l" rtl="0">
              <a:spcBef>
                <a:spcPts val="0"/>
              </a:spcBef>
              <a:spcAft>
                <a:spcPts val="0"/>
              </a:spcAft>
              <a:buNone/>
            </a:pPr>
            <a:endParaRPr sz="1600"/>
          </a:p>
          <a:p>
            <a:pPr marL="0" lvl="0" indent="0" algn="l" rtl="0">
              <a:spcBef>
                <a:spcPts val="0"/>
              </a:spcBef>
              <a:spcAft>
                <a:spcPts val="0"/>
              </a:spcAft>
              <a:buNone/>
            </a:pPr>
            <a:r>
              <a:rPr lang="en" sz="1600"/>
              <a:t>ECE411 Practicum, Fall 2019</a:t>
            </a:r>
            <a:endParaRPr sz="1600"/>
          </a:p>
        </p:txBody>
      </p:sp>
      <p:sp>
        <p:nvSpPr>
          <p:cNvPr id="135" name="Google Shape;135;p13"/>
          <p:cNvSpPr txBox="1">
            <a:spLocks noGrp="1"/>
          </p:cNvSpPr>
          <p:nvPr>
            <p:ph type="subTitle" idx="1"/>
          </p:nvPr>
        </p:nvSpPr>
        <p:spPr>
          <a:xfrm>
            <a:off x="6542475" y="3445900"/>
            <a:ext cx="2012100" cy="111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600"/>
              <a:t>Brigham Webster</a:t>
            </a:r>
            <a:endParaRPr sz="1600"/>
          </a:p>
          <a:p>
            <a:pPr marL="0" lvl="0" indent="0" algn="r" rtl="0">
              <a:spcBef>
                <a:spcPts val="0"/>
              </a:spcBef>
              <a:spcAft>
                <a:spcPts val="0"/>
              </a:spcAft>
              <a:buNone/>
            </a:pPr>
            <a:r>
              <a:rPr lang="en" sz="1600"/>
              <a:t>Sarah Mehler</a:t>
            </a:r>
            <a:endParaRPr sz="1600"/>
          </a:p>
          <a:p>
            <a:pPr marL="0" lvl="0" indent="0" algn="r" rtl="0">
              <a:spcBef>
                <a:spcPts val="0"/>
              </a:spcBef>
              <a:spcAft>
                <a:spcPts val="0"/>
              </a:spcAft>
              <a:buNone/>
            </a:pPr>
            <a:r>
              <a:rPr lang="en" sz="1600"/>
              <a:t>Jens Evans</a:t>
            </a:r>
            <a:endParaRPr sz="1600"/>
          </a:p>
          <a:p>
            <a:pPr marL="0" lvl="0" indent="0" algn="r" rtl="0">
              <a:spcBef>
                <a:spcPts val="0"/>
              </a:spcBef>
              <a:spcAft>
                <a:spcPts val="0"/>
              </a:spcAft>
              <a:buNone/>
            </a:pPr>
            <a:r>
              <a:rPr lang="en" sz="1600"/>
              <a:t>Jose Alvarez</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Design - Circuitry</a:t>
            </a:r>
            <a:endParaRPr/>
          </a:p>
        </p:txBody>
      </p:sp>
      <p:sp>
        <p:nvSpPr>
          <p:cNvPr id="205" name="Google Shape;205;p22"/>
          <p:cNvSpPr txBox="1">
            <a:spLocks noGrp="1"/>
          </p:cNvSpPr>
          <p:nvPr>
            <p:ph type="body" idx="1"/>
          </p:nvPr>
        </p:nvSpPr>
        <p:spPr>
          <a:xfrm>
            <a:off x="1526900" y="2910525"/>
            <a:ext cx="2217900" cy="2043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100"/>
              <a:t>Besides a basic arduino setup the only additional circuitry required was direct connections for the LCD and 4 sensors. A basic clock and power circuit was implemented on a breadboard prototype. This circuit was used to debug code and initially test the functionality of the sensors, code LCD and atmega328p.</a:t>
            </a:r>
            <a:endParaRPr sz="1100"/>
          </a:p>
        </p:txBody>
      </p:sp>
      <p:sp>
        <p:nvSpPr>
          <p:cNvPr id="206" name="Google Shape;206;p22"/>
          <p:cNvSpPr txBox="1"/>
          <p:nvPr/>
        </p:nvSpPr>
        <p:spPr>
          <a:xfrm>
            <a:off x="1123625" y="1534025"/>
            <a:ext cx="2166000" cy="63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3F3F3"/>
                </a:solidFill>
                <a:latin typeface="Lato"/>
                <a:ea typeface="Lato"/>
                <a:cs typeface="Lato"/>
                <a:sym typeface="Lato"/>
              </a:rPr>
              <a:t>Insert BB prototype image</a:t>
            </a:r>
            <a:endParaRPr>
              <a:solidFill>
                <a:srgbClr val="F3F3F3"/>
              </a:solidFill>
              <a:latin typeface="Lato"/>
              <a:ea typeface="Lato"/>
              <a:cs typeface="Lato"/>
              <a:sym typeface="Lato"/>
            </a:endParaRPr>
          </a:p>
        </p:txBody>
      </p:sp>
      <p:sp>
        <p:nvSpPr>
          <p:cNvPr id="207" name="Google Shape;207;p22"/>
          <p:cNvSpPr txBox="1"/>
          <p:nvPr/>
        </p:nvSpPr>
        <p:spPr>
          <a:xfrm>
            <a:off x="5720725" y="1478250"/>
            <a:ext cx="2405400" cy="5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Insert PCB prototype image</a:t>
            </a:r>
            <a:endParaRPr>
              <a:solidFill>
                <a:srgbClr val="FFFFFF"/>
              </a:solidFill>
              <a:latin typeface="Lato"/>
              <a:ea typeface="Lato"/>
              <a:cs typeface="Lato"/>
              <a:sym typeface="Lato"/>
            </a:endParaRPr>
          </a:p>
        </p:txBody>
      </p:sp>
      <p:sp>
        <p:nvSpPr>
          <p:cNvPr id="208" name="Google Shape;208;p22"/>
          <p:cNvSpPr txBox="1"/>
          <p:nvPr/>
        </p:nvSpPr>
        <p:spPr>
          <a:xfrm>
            <a:off x="5848800" y="3396200"/>
            <a:ext cx="2634600" cy="13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After all bugs were fixed and the code ran smoothly on the atmega328p with the breadboard we implemented it on the PCB.</a:t>
            </a:r>
            <a:endParaRPr>
              <a:solidFill>
                <a:srgbClr val="FFFF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Design - Mechanical Sorter and Container</a:t>
            </a:r>
            <a:endParaRPr/>
          </a:p>
        </p:txBody>
      </p:sp>
      <p:sp>
        <p:nvSpPr>
          <p:cNvPr id="214" name="Google Shape;214;p23"/>
          <p:cNvSpPr txBox="1">
            <a:spLocks noGrp="1"/>
          </p:cNvSpPr>
          <p:nvPr>
            <p:ph type="body" idx="1"/>
          </p:nvPr>
        </p:nvSpPr>
        <p:spPr>
          <a:xfrm>
            <a:off x="1297500" y="1567550"/>
            <a:ext cx="7038900" cy="165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The mechanical sorter ended up being the most difficult part of the design. Not because the design itself was very difficult but because none of the equipment required to build the 3d models worked (laser cutter) or it was over budget (3d printer). With a little bit of luck after a long stroke of bad luck we were able to gain access to the mechanical engineering laser cutter. This was during dead week and although we were able to successfully  cut out our sorter we ran out of time to cut out the box and had to find a premade box option at the local Michaels.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Design Model - Failed 3D Model</a:t>
            </a:r>
            <a:endParaRPr/>
          </a:p>
        </p:txBody>
      </p:sp>
      <p:pic>
        <p:nvPicPr>
          <p:cNvPr id="220" name="Google Shape;220;p24"/>
          <p:cNvPicPr preferRelativeResize="0"/>
          <p:nvPr/>
        </p:nvPicPr>
        <p:blipFill>
          <a:blip r:embed="rId3">
            <a:alphaModFix/>
          </a:blip>
          <a:stretch>
            <a:fillRect/>
          </a:stretch>
        </p:blipFill>
        <p:spPr>
          <a:xfrm>
            <a:off x="2593800" y="1342875"/>
            <a:ext cx="4516326" cy="30671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Design - Failed 2D Model</a:t>
            </a:r>
            <a:endParaRPr/>
          </a:p>
        </p:txBody>
      </p:sp>
      <p:pic>
        <p:nvPicPr>
          <p:cNvPr id="226" name="Google Shape;226;p25"/>
          <p:cNvPicPr preferRelativeResize="0"/>
          <p:nvPr/>
        </p:nvPicPr>
        <p:blipFill>
          <a:blip r:embed="rId3">
            <a:alphaModFix/>
          </a:blip>
          <a:stretch>
            <a:fillRect/>
          </a:stretch>
        </p:blipFill>
        <p:spPr>
          <a:xfrm>
            <a:off x="1578800" y="1307848"/>
            <a:ext cx="6476294" cy="34151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Design - Successful Coin Sorter Model</a:t>
            </a:r>
            <a:endParaRPr/>
          </a:p>
        </p:txBody>
      </p:sp>
      <p:pic>
        <p:nvPicPr>
          <p:cNvPr id="232" name="Google Shape;232;p26"/>
          <p:cNvPicPr preferRelativeResize="0"/>
          <p:nvPr/>
        </p:nvPicPr>
        <p:blipFill>
          <a:blip r:embed="rId3">
            <a:alphaModFix/>
          </a:blip>
          <a:stretch>
            <a:fillRect/>
          </a:stretch>
        </p:blipFill>
        <p:spPr>
          <a:xfrm>
            <a:off x="1852350" y="1369475"/>
            <a:ext cx="5602551" cy="3360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7"/>
          <p:cNvSpPr txBox="1">
            <a:spLocks noGrp="1"/>
          </p:cNvSpPr>
          <p:nvPr>
            <p:ph type="title"/>
          </p:nvPr>
        </p:nvSpPr>
        <p:spPr>
          <a:xfrm>
            <a:off x="1297500" y="682575"/>
            <a:ext cx="7038900" cy="6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Implementation</a:t>
            </a:r>
            <a:endParaRPr sz="3000"/>
          </a:p>
        </p:txBody>
      </p:sp>
      <p:sp>
        <p:nvSpPr>
          <p:cNvPr id="238" name="Google Shape;238;p27"/>
          <p:cNvSpPr txBox="1">
            <a:spLocks noGrp="1"/>
          </p:cNvSpPr>
          <p:nvPr>
            <p:ph type="body" idx="1"/>
          </p:nvPr>
        </p:nvSpPr>
        <p:spPr>
          <a:xfrm>
            <a:off x="1167750" y="1410200"/>
            <a:ext cx="7168800" cy="3068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FFFFFF"/>
              </a:buClr>
              <a:buSzPts val="1300"/>
              <a:buChar char="●"/>
            </a:pPr>
            <a:r>
              <a:rPr lang="en">
                <a:solidFill>
                  <a:srgbClr val="FFFFFF"/>
                </a:solidFill>
              </a:rPr>
              <a:t>Tools employed</a:t>
            </a:r>
            <a:endParaRPr>
              <a:solidFill>
                <a:srgbClr val="FFFFFF"/>
              </a:solidFill>
            </a:endParaRPr>
          </a:p>
          <a:p>
            <a:pPr marL="457200" lvl="0" indent="0" algn="l" rtl="0">
              <a:spcBef>
                <a:spcPts val="0"/>
              </a:spcBef>
              <a:spcAft>
                <a:spcPts val="0"/>
              </a:spcAft>
              <a:buNone/>
            </a:pPr>
            <a:r>
              <a:rPr lang="en">
                <a:solidFill>
                  <a:srgbClr val="FFFFFF"/>
                </a:solidFill>
              </a:rPr>
              <a:t>- EAGLE CAD was used for schematic design and board layout</a:t>
            </a:r>
            <a:endParaRPr>
              <a:solidFill>
                <a:srgbClr val="FFFFFF"/>
              </a:solidFill>
            </a:endParaRPr>
          </a:p>
          <a:p>
            <a:pPr marL="457200" lvl="0" indent="0" algn="l" rtl="0">
              <a:spcBef>
                <a:spcPts val="0"/>
              </a:spcBef>
              <a:spcAft>
                <a:spcPts val="0"/>
              </a:spcAft>
              <a:buNone/>
            </a:pPr>
            <a:r>
              <a:rPr lang="en">
                <a:solidFill>
                  <a:srgbClr val="FFFFFF"/>
                </a:solidFill>
              </a:rPr>
              <a:t>- Arduino was used for code implementation and prototyping</a:t>
            </a:r>
            <a:endParaRPr>
              <a:solidFill>
                <a:srgbClr val="FFFFFF"/>
              </a:solidFill>
            </a:endParaRPr>
          </a:p>
          <a:p>
            <a:pPr marL="457200" lvl="0" indent="0" algn="l" rtl="0">
              <a:spcBef>
                <a:spcPts val="0"/>
              </a:spcBef>
              <a:spcAft>
                <a:spcPts val="0"/>
              </a:spcAft>
              <a:buNone/>
            </a:pPr>
            <a:r>
              <a:rPr lang="en">
                <a:solidFill>
                  <a:srgbClr val="FFFFFF"/>
                </a:solidFill>
              </a:rPr>
              <a:t>- Laser Cutters, 3d Printers and cardboard was used for making piggy bank design</a:t>
            </a:r>
            <a:endParaRPr>
              <a:solidFill>
                <a:srgbClr val="FFFFFF"/>
              </a:solidFill>
            </a:endParaRPr>
          </a:p>
          <a:p>
            <a:pPr marL="457200" lvl="0" indent="0" algn="l" rtl="0">
              <a:spcBef>
                <a:spcPts val="0"/>
              </a:spcBef>
              <a:spcAft>
                <a:spcPts val="0"/>
              </a:spcAft>
              <a:buNone/>
            </a:pPr>
            <a:r>
              <a:rPr lang="en">
                <a:solidFill>
                  <a:srgbClr val="FFFFFF"/>
                </a:solidFill>
              </a:rPr>
              <a:t>- OSH PARK was used as our PCB manufacturer</a:t>
            </a:r>
            <a:endParaRPr>
              <a:solidFill>
                <a:srgbClr val="FFFFFF"/>
              </a:solidFill>
            </a:endParaRPr>
          </a:p>
          <a:p>
            <a:pPr marL="457200" lvl="0" indent="0" algn="l" rtl="0">
              <a:spcBef>
                <a:spcPts val="0"/>
              </a:spcBef>
              <a:spcAft>
                <a:spcPts val="0"/>
              </a:spcAft>
              <a:buNone/>
            </a:pPr>
            <a:endParaRPr>
              <a:solidFill>
                <a:srgbClr val="FFFFFF"/>
              </a:solidFill>
            </a:endParaRPr>
          </a:p>
          <a:p>
            <a:pPr marL="457200" lvl="0" indent="-311150" algn="l" rtl="0">
              <a:spcBef>
                <a:spcPts val="0"/>
              </a:spcBef>
              <a:spcAft>
                <a:spcPts val="0"/>
              </a:spcAft>
              <a:buClr>
                <a:srgbClr val="FFFFFF"/>
              </a:buClr>
              <a:buSzPts val="1300"/>
              <a:buFont typeface="Lato"/>
              <a:buChar char="●"/>
            </a:pPr>
            <a:r>
              <a:rPr lang="en">
                <a:solidFill>
                  <a:srgbClr val="FFFFFF"/>
                </a:solidFill>
              </a:rPr>
              <a:t>Code</a:t>
            </a:r>
            <a:endParaRPr>
              <a:solidFill>
                <a:srgbClr val="FFFFFF"/>
              </a:solidFill>
            </a:endParaRPr>
          </a:p>
          <a:p>
            <a:pPr marL="457200" lvl="0" indent="0" algn="l" rtl="0">
              <a:spcBef>
                <a:spcPts val="0"/>
              </a:spcBef>
              <a:spcAft>
                <a:spcPts val="0"/>
              </a:spcAft>
              <a:buNone/>
            </a:pPr>
            <a:r>
              <a:rPr lang="en">
                <a:solidFill>
                  <a:srgbClr val="FFFFFF"/>
                </a:solidFill>
              </a:rPr>
              <a:t>- Designed to only read coin values from quarters, pennies, dimes and nickels</a:t>
            </a:r>
            <a:endParaRPr>
              <a:solidFill>
                <a:srgbClr val="FFFFFF"/>
              </a:solidFill>
            </a:endParaRPr>
          </a:p>
          <a:p>
            <a:pPr marL="457200" lvl="0" indent="0" algn="l" rtl="0">
              <a:spcBef>
                <a:spcPts val="0"/>
              </a:spcBef>
              <a:spcAft>
                <a:spcPts val="0"/>
              </a:spcAft>
              <a:buNone/>
            </a:pPr>
            <a:r>
              <a:rPr lang="en">
                <a:solidFill>
                  <a:srgbClr val="FFFFFF"/>
                </a:solidFill>
              </a:rPr>
              <a:t>- ATMEGA328p reads data from IR sensor and displays values on LCD</a:t>
            </a:r>
            <a:endParaRPr>
              <a:solidFill>
                <a:srgbClr val="FFFFFF"/>
              </a:solidFill>
            </a:endParaRPr>
          </a:p>
          <a:p>
            <a:pPr marL="457200" lvl="0" indent="0" algn="l" rtl="0">
              <a:spcBef>
                <a:spcPts val="0"/>
              </a:spcBef>
              <a:spcAft>
                <a:spcPts val="0"/>
              </a:spcAft>
              <a:buNone/>
            </a:pPr>
            <a:r>
              <a:rPr lang="en">
                <a:solidFill>
                  <a:srgbClr val="FFFFFF"/>
                </a:solidFill>
              </a:rPr>
              <a:t>- IR sensor reads coin input depending on slot it goes in and produces an output</a:t>
            </a:r>
            <a:endParaRPr>
              <a:solidFill>
                <a:srgbClr val="FFFFFF"/>
              </a:solidFill>
            </a:endParaRPr>
          </a:p>
          <a:p>
            <a:pPr marL="457200" lvl="0" indent="0" algn="l" rtl="0">
              <a:spcBef>
                <a:spcPts val="0"/>
              </a:spcBef>
              <a:spcAft>
                <a:spcPts val="0"/>
              </a:spcAft>
              <a:buNone/>
            </a:pPr>
            <a:r>
              <a:rPr lang="en">
                <a:solidFill>
                  <a:srgbClr val="FFFFFF"/>
                </a:solidFill>
              </a:rPr>
              <a:t>- To reduce coin double count, sensor has a delay of 0.5 seconds between each coin read</a:t>
            </a:r>
            <a:endParaRPr>
              <a:solidFill>
                <a:srgbClr val="FFFFFF"/>
              </a:solidFill>
            </a:endParaRPr>
          </a:p>
          <a:p>
            <a:pPr marL="457200" lvl="0" indent="0" algn="l" rtl="0">
              <a:spcBef>
                <a:spcPts val="0"/>
              </a:spcBef>
              <a:spcAft>
                <a:spcPts val="0"/>
              </a:spcAft>
              <a:buNone/>
            </a:pPr>
            <a:r>
              <a:rPr lang="en">
                <a:solidFill>
                  <a:srgbClr val="FFFFFF"/>
                </a:solidFill>
              </a:rPr>
              <a:t>- Code designed to add coin values and display piggy bank total</a:t>
            </a:r>
            <a:endParaRPr>
              <a:solidFill>
                <a:srgbClr val="FFFFFF"/>
              </a:solidFill>
            </a:endParaRPr>
          </a:p>
          <a:p>
            <a:pPr marL="0" lvl="0" indent="0" algn="l" rtl="0">
              <a:spcBef>
                <a:spcPts val="0"/>
              </a:spcBef>
              <a:spcAft>
                <a:spcPts val="0"/>
              </a:spcAft>
              <a:buNone/>
            </a:pPr>
            <a:endParaRPr sz="1100">
              <a:solidFill>
                <a:srgbClr val="000000"/>
              </a:solidFill>
              <a:latin typeface="Arial"/>
              <a:ea typeface="Arial"/>
              <a:cs typeface="Arial"/>
              <a:sym typeface="Arial"/>
            </a:endParaRPr>
          </a:p>
          <a:p>
            <a:pPr marL="0" lvl="0" indent="0" algn="l" rtl="0">
              <a:spcBef>
                <a:spcPts val="0"/>
              </a:spcBef>
              <a:spcAft>
                <a:spcPts val="160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8"/>
          <p:cNvSpPr txBox="1">
            <a:spLocks noGrp="1"/>
          </p:cNvSpPr>
          <p:nvPr>
            <p:ph type="title"/>
          </p:nvPr>
        </p:nvSpPr>
        <p:spPr>
          <a:xfrm>
            <a:off x="1297500" y="514341"/>
            <a:ext cx="7038900" cy="6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Implementation - Coin Sorter</a:t>
            </a:r>
            <a:endParaRPr sz="3000"/>
          </a:p>
        </p:txBody>
      </p:sp>
      <p:pic>
        <p:nvPicPr>
          <p:cNvPr id="244" name="Google Shape;244;p28"/>
          <p:cNvPicPr preferRelativeResize="0"/>
          <p:nvPr/>
        </p:nvPicPr>
        <p:blipFill>
          <a:blip r:embed="rId3">
            <a:alphaModFix/>
          </a:blip>
          <a:stretch>
            <a:fillRect/>
          </a:stretch>
        </p:blipFill>
        <p:spPr>
          <a:xfrm>
            <a:off x="1712975" y="1196691"/>
            <a:ext cx="5426860" cy="369885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29"/>
          <p:cNvSpPr txBox="1">
            <a:spLocks noGrp="1"/>
          </p:cNvSpPr>
          <p:nvPr>
            <p:ph type="title"/>
          </p:nvPr>
        </p:nvSpPr>
        <p:spPr>
          <a:xfrm>
            <a:off x="1297500" y="469809"/>
            <a:ext cx="7038900" cy="6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I</a:t>
            </a:r>
            <a:r>
              <a:rPr lang="en"/>
              <a:t>mplementation - Circuit Schematic Power</a:t>
            </a:r>
            <a:endParaRPr/>
          </a:p>
        </p:txBody>
      </p:sp>
      <p:pic>
        <p:nvPicPr>
          <p:cNvPr id="250" name="Google Shape;250;p29"/>
          <p:cNvPicPr preferRelativeResize="0"/>
          <p:nvPr/>
        </p:nvPicPr>
        <p:blipFill>
          <a:blip r:embed="rId3">
            <a:alphaModFix/>
          </a:blip>
          <a:stretch>
            <a:fillRect/>
          </a:stretch>
        </p:blipFill>
        <p:spPr>
          <a:xfrm>
            <a:off x="845370" y="1345687"/>
            <a:ext cx="7639050" cy="35543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0"/>
          <p:cNvSpPr txBox="1">
            <a:spLocks noGrp="1"/>
          </p:cNvSpPr>
          <p:nvPr>
            <p:ph type="title"/>
          </p:nvPr>
        </p:nvSpPr>
        <p:spPr>
          <a:xfrm>
            <a:off x="1297500" y="351300"/>
            <a:ext cx="7038900" cy="95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t>I</a:t>
            </a:r>
            <a:r>
              <a:rPr lang="en"/>
              <a:t>mplementation Circuit Schematic</a:t>
            </a:r>
            <a:endParaRPr/>
          </a:p>
        </p:txBody>
      </p:sp>
      <p:pic>
        <p:nvPicPr>
          <p:cNvPr id="256" name="Google Shape;256;p30"/>
          <p:cNvPicPr preferRelativeResize="0"/>
          <p:nvPr/>
        </p:nvPicPr>
        <p:blipFill>
          <a:blip r:embed="rId3">
            <a:alphaModFix/>
          </a:blip>
          <a:stretch>
            <a:fillRect/>
          </a:stretch>
        </p:blipFill>
        <p:spPr>
          <a:xfrm>
            <a:off x="547587" y="1209139"/>
            <a:ext cx="8311100" cy="3611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1"/>
          <p:cNvSpPr txBox="1">
            <a:spLocks noGrp="1"/>
          </p:cNvSpPr>
          <p:nvPr>
            <p:ph type="title"/>
          </p:nvPr>
        </p:nvSpPr>
        <p:spPr>
          <a:xfrm>
            <a:off x="1297500" y="499497"/>
            <a:ext cx="7038900" cy="6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Implementation - Board Layout</a:t>
            </a:r>
            <a:endParaRPr sz="3000"/>
          </a:p>
        </p:txBody>
      </p:sp>
      <p:pic>
        <p:nvPicPr>
          <p:cNvPr id="262" name="Google Shape;262;p31"/>
          <p:cNvPicPr preferRelativeResize="0"/>
          <p:nvPr/>
        </p:nvPicPr>
        <p:blipFill>
          <a:blip r:embed="rId3">
            <a:alphaModFix/>
          </a:blip>
          <a:stretch>
            <a:fillRect/>
          </a:stretch>
        </p:blipFill>
        <p:spPr>
          <a:xfrm>
            <a:off x="793540" y="1379817"/>
            <a:ext cx="7394225" cy="3289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9"/>
        <p:cNvGrpSpPr/>
        <p:nvPr/>
      </p:nvGrpSpPr>
      <p:grpSpPr>
        <a:xfrm>
          <a:off x="0" y="0"/>
          <a:ext cx="0" cy="0"/>
          <a:chOff x="0" y="0"/>
          <a:chExt cx="0" cy="0"/>
        </a:xfrm>
      </p:grpSpPr>
      <p:sp>
        <p:nvSpPr>
          <p:cNvPr id="140" name="Google Shape;140;p14"/>
          <p:cNvSpPr txBox="1"/>
          <p:nvPr/>
        </p:nvSpPr>
        <p:spPr>
          <a:xfrm>
            <a:off x="321975" y="399250"/>
            <a:ext cx="8371200" cy="4288800"/>
          </a:xfrm>
          <a:prstGeom prst="rect">
            <a:avLst/>
          </a:prstGeom>
          <a:solidFill>
            <a:schemeClr val="dk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141" name="Google Shape;141;p14"/>
          <p:cNvSpPr txBox="1">
            <a:spLocks noGrp="1"/>
          </p:cNvSpPr>
          <p:nvPr>
            <p:ph type="title" idx="4294967295"/>
          </p:nvPr>
        </p:nvSpPr>
        <p:spPr>
          <a:xfrm>
            <a:off x="383100" y="458150"/>
            <a:ext cx="7038900" cy="211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Problem / Need</a:t>
            </a:r>
            <a:endParaRPr sz="3000"/>
          </a:p>
          <a:p>
            <a:pPr marL="0" lvl="0" indent="0" algn="l" rtl="0">
              <a:spcBef>
                <a:spcPts val="0"/>
              </a:spcBef>
              <a:spcAft>
                <a:spcPts val="0"/>
              </a:spcAft>
              <a:buNone/>
            </a:pPr>
            <a:endParaRPr sz="1200"/>
          </a:p>
          <a:p>
            <a:pPr marL="0" lvl="0" indent="0" algn="l" rtl="0">
              <a:spcBef>
                <a:spcPts val="0"/>
              </a:spcBef>
              <a:spcAft>
                <a:spcPts val="0"/>
              </a:spcAft>
              <a:buNone/>
            </a:pPr>
            <a:r>
              <a:rPr lang="en" sz="1200"/>
              <a:t>The skill to save money for a goal is one that is being lost with each generation. It is important to develop good saving habits at an early age in order for a person to be financially successful in the future. Without the proper motivation or teaching tools, kids may be influenced by targeted marketing encouraging them to spend every penny they have (or more accurately their parents have) on whatever piece of candy, toy or game that is currently on their minds.  </a:t>
            </a:r>
            <a:endParaRPr sz="1200"/>
          </a:p>
          <a:p>
            <a:pPr marL="457200" lvl="0" indent="0" algn="l" rtl="0">
              <a:spcBef>
                <a:spcPts val="0"/>
              </a:spcBef>
              <a:spcAft>
                <a:spcPts val="0"/>
              </a:spcAft>
              <a:buNone/>
            </a:pPr>
            <a:endParaRPr sz="1000"/>
          </a:p>
        </p:txBody>
      </p:sp>
      <p:sp>
        <p:nvSpPr>
          <p:cNvPr id="142" name="Google Shape;142;p14"/>
          <p:cNvSpPr txBox="1">
            <a:spLocks noGrp="1"/>
          </p:cNvSpPr>
          <p:nvPr>
            <p:ph type="title" idx="4294967295"/>
          </p:nvPr>
        </p:nvSpPr>
        <p:spPr>
          <a:xfrm>
            <a:off x="383100" y="2361150"/>
            <a:ext cx="7038900" cy="22935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sz="3000"/>
              <a:t>Motivation</a:t>
            </a:r>
            <a:endParaRPr sz="3000"/>
          </a:p>
          <a:p>
            <a:pPr marL="0" lvl="0" indent="0" algn="l" rtl="0">
              <a:spcBef>
                <a:spcPts val="0"/>
              </a:spcBef>
              <a:spcAft>
                <a:spcPts val="0"/>
              </a:spcAft>
              <a:buNone/>
            </a:pPr>
            <a:endParaRPr sz="1000"/>
          </a:p>
          <a:p>
            <a:pPr marL="0" lvl="0" indent="0" algn="l" rtl="0">
              <a:spcBef>
                <a:spcPts val="0"/>
              </a:spcBef>
              <a:spcAft>
                <a:spcPts val="0"/>
              </a:spcAft>
              <a:buNone/>
            </a:pPr>
            <a:r>
              <a:rPr lang="en" sz="1100"/>
              <a:t>This device will entertain children while helping them keep track of their coins. Its purpose is to aid in developing a better understanding of the values of change and develop a desire to save money at a young age. We want this device to display the current amount in the bank so that it will encourage children to continue to deposit and save their change instead of breaking the piggy bank as soon as there is something to buy. This device will encourage young ones to save for a particular goal or “more useful” purchase or even just save for savings sake. Additionally the design of this product will have an optional young engineer project approach. The affordability of this design along with the option of assembly will bring out the engineer in a slightly older child while still encouraging the values of saving.</a:t>
            </a:r>
            <a:endParaRPr sz="11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2"/>
          <p:cNvSpPr txBox="1">
            <a:spLocks noGrp="1"/>
          </p:cNvSpPr>
          <p:nvPr>
            <p:ph type="title"/>
          </p:nvPr>
        </p:nvSpPr>
        <p:spPr>
          <a:xfrm>
            <a:off x="1297500" y="539350"/>
            <a:ext cx="7038900" cy="56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t>Implementation: BOM</a:t>
            </a:r>
            <a:endParaRPr sz="3000"/>
          </a:p>
        </p:txBody>
      </p:sp>
      <p:pic>
        <p:nvPicPr>
          <p:cNvPr id="268" name="Google Shape;268;p32"/>
          <p:cNvPicPr preferRelativeResize="0"/>
          <p:nvPr/>
        </p:nvPicPr>
        <p:blipFill>
          <a:blip r:embed="rId3">
            <a:alphaModFix/>
          </a:blip>
          <a:stretch>
            <a:fillRect/>
          </a:stretch>
        </p:blipFill>
        <p:spPr>
          <a:xfrm>
            <a:off x="772575" y="1441500"/>
            <a:ext cx="7748299" cy="32701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3"/>
          <p:cNvSpPr txBox="1">
            <a:spLocks noGrp="1"/>
          </p:cNvSpPr>
          <p:nvPr>
            <p:ph type="title"/>
          </p:nvPr>
        </p:nvSpPr>
        <p:spPr>
          <a:xfrm>
            <a:off x="1297500" y="631075"/>
            <a:ext cx="7038900" cy="6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Testing</a:t>
            </a:r>
            <a:endParaRPr sz="3000"/>
          </a:p>
        </p:txBody>
      </p:sp>
      <p:sp>
        <p:nvSpPr>
          <p:cNvPr id="274" name="Google Shape;274;p3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298450" algn="l" rtl="0">
              <a:lnSpc>
                <a:spcPct val="138000"/>
              </a:lnSpc>
              <a:spcBef>
                <a:spcPts val="0"/>
              </a:spcBef>
              <a:spcAft>
                <a:spcPts val="0"/>
              </a:spcAft>
              <a:buSzPts val="1100"/>
              <a:buFont typeface="Arial"/>
              <a:buChar char="●"/>
            </a:pPr>
            <a:r>
              <a:rPr lang="en" sz="1100" b="1" u="sng">
                <a:latin typeface="Arial"/>
                <a:ea typeface="Arial"/>
                <a:cs typeface="Arial"/>
                <a:sym typeface="Arial"/>
              </a:rPr>
              <a:t>Unit Testing: </a:t>
            </a:r>
            <a:r>
              <a:rPr lang="en" sz="1100">
                <a:latin typeface="Arial"/>
                <a:ea typeface="Arial"/>
                <a:cs typeface="Arial"/>
                <a:sym typeface="Arial"/>
              </a:rPr>
              <a:t>This section focuses on the code functionality and successful compilation.</a:t>
            </a:r>
            <a:endParaRPr sz="1100">
              <a:latin typeface="Arial"/>
              <a:ea typeface="Arial"/>
              <a:cs typeface="Arial"/>
              <a:sym typeface="Arial"/>
            </a:endParaRPr>
          </a:p>
          <a:p>
            <a:pPr marL="457200" lvl="0" indent="0" algn="l" rtl="0">
              <a:lnSpc>
                <a:spcPct val="138000"/>
              </a:lnSpc>
              <a:spcBef>
                <a:spcPts val="0"/>
              </a:spcBef>
              <a:spcAft>
                <a:spcPts val="0"/>
              </a:spcAft>
              <a:buNone/>
            </a:pPr>
            <a:r>
              <a:rPr lang="en" sz="1100">
                <a:latin typeface="Arial"/>
                <a:ea typeface="Arial"/>
                <a:cs typeface="Arial"/>
                <a:sym typeface="Arial"/>
              </a:rPr>
              <a:t>- This test is a simple verification of the code. You will use an arduino Uno and attempt to compile and upload the code to the arduino uno. The test is successful if  the code compiles and uploads successfully.</a:t>
            </a:r>
            <a:endParaRPr sz="1100">
              <a:latin typeface="Arial"/>
              <a:ea typeface="Arial"/>
              <a:cs typeface="Arial"/>
              <a:sym typeface="Arial"/>
            </a:endParaRPr>
          </a:p>
          <a:p>
            <a:pPr marL="0" lvl="0" indent="0" algn="l" rtl="0">
              <a:lnSpc>
                <a:spcPct val="138000"/>
              </a:lnSpc>
              <a:spcBef>
                <a:spcPts val="0"/>
              </a:spcBef>
              <a:spcAft>
                <a:spcPts val="0"/>
              </a:spcAft>
              <a:buNone/>
            </a:pPr>
            <a:endParaRPr sz="1100">
              <a:latin typeface="Arial"/>
              <a:ea typeface="Arial"/>
              <a:cs typeface="Arial"/>
              <a:sym typeface="Arial"/>
            </a:endParaRPr>
          </a:p>
          <a:p>
            <a:pPr marL="457200" lvl="0" indent="-298450" algn="l" rtl="0">
              <a:lnSpc>
                <a:spcPct val="138000"/>
              </a:lnSpc>
              <a:spcBef>
                <a:spcPts val="0"/>
              </a:spcBef>
              <a:spcAft>
                <a:spcPts val="0"/>
              </a:spcAft>
              <a:buSzPts val="1100"/>
              <a:buFont typeface="Arial"/>
              <a:buChar char="●"/>
            </a:pPr>
            <a:r>
              <a:rPr lang="en" sz="1100" b="1" u="sng">
                <a:latin typeface="Arial"/>
                <a:ea typeface="Arial"/>
                <a:cs typeface="Arial"/>
                <a:sym typeface="Arial"/>
              </a:rPr>
              <a:t>Functional Testing: </a:t>
            </a:r>
            <a:r>
              <a:rPr lang="en" sz="1100">
                <a:latin typeface="Arial"/>
                <a:ea typeface="Arial"/>
                <a:cs typeface="Arial"/>
                <a:sym typeface="Arial"/>
              </a:rPr>
              <a:t>This section focuses on functional verification of individual project components.</a:t>
            </a:r>
            <a:endParaRPr sz="1100">
              <a:latin typeface="Arial"/>
              <a:ea typeface="Arial"/>
              <a:cs typeface="Arial"/>
              <a:sym typeface="Arial"/>
            </a:endParaRPr>
          </a:p>
          <a:p>
            <a:pPr marL="457200" lvl="0" indent="0" algn="l" rtl="0">
              <a:lnSpc>
                <a:spcPct val="138000"/>
              </a:lnSpc>
              <a:spcBef>
                <a:spcPts val="0"/>
              </a:spcBef>
              <a:spcAft>
                <a:spcPts val="0"/>
              </a:spcAft>
              <a:buNone/>
            </a:pPr>
            <a:r>
              <a:rPr lang="en" sz="1100">
                <a:latin typeface="Arial"/>
                <a:ea typeface="Arial"/>
                <a:cs typeface="Arial"/>
                <a:sym typeface="Arial"/>
              </a:rPr>
              <a:t>- Sensor: Wire up the sensor with 5 volts supply and attach the output of the sensor to a digital multimeter. Pass an object (your hand) in front of the sensor. When the object comes within 1 cm of the sensor there should voltage reading of the digital multimeter is a high value (5 Volts). Once the object passes completely by the sensor there should be a 0 Volts reading on the digital multimeter.</a:t>
            </a:r>
            <a:endParaRPr sz="1100">
              <a:latin typeface="Arial"/>
              <a:ea typeface="Arial"/>
              <a:cs typeface="Arial"/>
              <a:sym typeface="Arial"/>
            </a:endParaRPr>
          </a:p>
          <a:p>
            <a:pPr marL="0" lvl="0" indent="0" algn="l" rtl="0">
              <a:lnSpc>
                <a:spcPct val="138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a:p>
            <a:pPr marL="0" lvl="0" indent="0" algn="l" rtl="0">
              <a:lnSpc>
                <a:spcPct val="138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a:p>
            <a:pPr marL="0" lvl="0" indent="0" algn="l" rtl="0">
              <a:lnSpc>
                <a:spcPct val="138000"/>
              </a:lnSpc>
              <a:spcBef>
                <a:spcPts val="0"/>
              </a:spcBef>
              <a:spcAft>
                <a:spcPts val="0"/>
              </a:spcAft>
              <a:buNone/>
            </a:pPr>
            <a:endParaRPr sz="1100">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4"/>
          <p:cNvSpPr txBox="1">
            <a:spLocks noGrp="1"/>
          </p:cNvSpPr>
          <p:nvPr>
            <p:ph type="title"/>
          </p:nvPr>
        </p:nvSpPr>
        <p:spPr>
          <a:xfrm>
            <a:off x="1297500" y="631075"/>
            <a:ext cx="7038900" cy="6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Testing</a:t>
            </a:r>
            <a:endParaRPr sz="3000"/>
          </a:p>
        </p:txBody>
      </p:sp>
      <p:sp>
        <p:nvSpPr>
          <p:cNvPr id="280" name="Google Shape;280;p34"/>
          <p:cNvSpPr txBox="1">
            <a:spLocks noGrp="1"/>
          </p:cNvSpPr>
          <p:nvPr>
            <p:ph type="body" idx="1"/>
          </p:nvPr>
        </p:nvSpPr>
        <p:spPr>
          <a:xfrm>
            <a:off x="1297500" y="1567550"/>
            <a:ext cx="7038900" cy="330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u="sng">
                <a:solidFill>
                  <a:srgbClr val="FFFFFF"/>
                </a:solidFill>
                <a:latin typeface="Arial"/>
                <a:ea typeface="Arial"/>
                <a:cs typeface="Arial"/>
                <a:sym typeface="Arial"/>
              </a:rPr>
              <a:t>4.0 Unit Testing</a:t>
            </a:r>
            <a:endParaRPr sz="1100" b="1" u="sng">
              <a:solidFill>
                <a:srgbClr val="FFFFFF"/>
              </a:solidFill>
              <a:latin typeface="Arial"/>
              <a:ea typeface="Arial"/>
              <a:cs typeface="Arial"/>
              <a:sym typeface="Arial"/>
            </a:endParaRPr>
          </a:p>
          <a:p>
            <a:pPr marL="0" lvl="0" indent="0" algn="l" rtl="0">
              <a:spcBef>
                <a:spcPts val="0"/>
              </a:spcBef>
              <a:spcAft>
                <a:spcPts val="0"/>
              </a:spcAft>
              <a:buNone/>
            </a:pPr>
            <a:r>
              <a:rPr lang="en" sz="1100">
                <a:solidFill>
                  <a:srgbClr val="FFFFFF"/>
                </a:solidFill>
                <a:latin typeface="Arial"/>
                <a:ea typeface="Arial"/>
                <a:cs typeface="Arial"/>
                <a:sym typeface="Arial"/>
              </a:rPr>
              <a:t>This section focuses on the code functionality and successful compilation.</a:t>
            </a:r>
            <a:endParaRPr sz="1100">
              <a:solidFill>
                <a:srgbClr val="FFFFFF"/>
              </a:solidFill>
              <a:latin typeface="Arial"/>
              <a:ea typeface="Arial"/>
              <a:cs typeface="Arial"/>
              <a:sym typeface="Arial"/>
            </a:endParaRPr>
          </a:p>
          <a:p>
            <a:pPr marL="0" lvl="0" indent="0" algn="l" rtl="0">
              <a:spcBef>
                <a:spcPts val="0"/>
              </a:spcBef>
              <a:spcAft>
                <a:spcPts val="0"/>
              </a:spcAft>
              <a:buNone/>
            </a:pPr>
            <a:endParaRPr sz="1100">
              <a:solidFill>
                <a:srgbClr val="FFFFFF"/>
              </a:solidFill>
              <a:latin typeface="Arial"/>
              <a:ea typeface="Arial"/>
              <a:cs typeface="Arial"/>
              <a:sym typeface="Arial"/>
            </a:endParaRPr>
          </a:p>
          <a:p>
            <a:pPr marL="0" lvl="0" indent="0" algn="l" rtl="0">
              <a:lnSpc>
                <a:spcPct val="138000"/>
              </a:lnSpc>
              <a:spcBef>
                <a:spcPts val="0"/>
              </a:spcBef>
              <a:spcAft>
                <a:spcPts val="0"/>
              </a:spcAft>
              <a:buNone/>
            </a:pPr>
            <a:r>
              <a:rPr lang="en" sz="1100" b="1" u="sng">
                <a:solidFill>
                  <a:srgbClr val="FFFFFF"/>
                </a:solidFill>
                <a:latin typeface="Arial"/>
                <a:ea typeface="Arial"/>
                <a:cs typeface="Arial"/>
                <a:sym typeface="Arial"/>
              </a:rPr>
              <a:t>5.0 Functional Testing</a:t>
            </a:r>
            <a:endParaRPr sz="1100" b="1" u="sng">
              <a:solidFill>
                <a:srgbClr val="FFFFFF"/>
              </a:solidFill>
              <a:latin typeface="Arial"/>
              <a:ea typeface="Arial"/>
              <a:cs typeface="Arial"/>
              <a:sym typeface="Arial"/>
            </a:endParaRPr>
          </a:p>
          <a:p>
            <a:pPr marL="0" lvl="0" indent="0" algn="l" rtl="0">
              <a:spcBef>
                <a:spcPts val="0"/>
              </a:spcBef>
              <a:spcAft>
                <a:spcPts val="0"/>
              </a:spcAft>
              <a:buNone/>
            </a:pPr>
            <a:r>
              <a:rPr lang="en" sz="1100">
                <a:solidFill>
                  <a:srgbClr val="FFFFFF"/>
                </a:solidFill>
                <a:latin typeface="Arial"/>
                <a:ea typeface="Arial"/>
                <a:cs typeface="Arial"/>
                <a:sym typeface="Arial"/>
              </a:rPr>
              <a:t>This section focuses on the functional verification of individual project components.</a:t>
            </a:r>
            <a:endParaRPr sz="1100">
              <a:solidFill>
                <a:srgbClr val="FFFFFF"/>
              </a:solidFill>
              <a:latin typeface="Arial"/>
              <a:ea typeface="Arial"/>
              <a:cs typeface="Arial"/>
              <a:sym typeface="Arial"/>
            </a:endParaRPr>
          </a:p>
          <a:p>
            <a:pPr marL="0" lvl="0" indent="0" algn="l" rtl="0">
              <a:lnSpc>
                <a:spcPct val="138000"/>
              </a:lnSpc>
              <a:spcBef>
                <a:spcPts val="0"/>
              </a:spcBef>
              <a:spcAft>
                <a:spcPts val="0"/>
              </a:spcAft>
              <a:buNone/>
            </a:pPr>
            <a:endParaRPr sz="1100" b="1" u="sng">
              <a:latin typeface="Arial"/>
              <a:ea typeface="Arial"/>
              <a:cs typeface="Arial"/>
              <a:sym typeface="Arial"/>
            </a:endParaRPr>
          </a:p>
          <a:p>
            <a:pPr marL="0" lvl="0" indent="0" algn="l" rtl="0">
              <a:lnSpc>
                <a:spcPct val="138000"/>
              </a:lnSpc>
              <a:spcBef>
                <a:spcPts val="0"/>
              </a:spcBef>
              <a:spcAft>
                <a:spcPts val="0"/>
              </a:spcAft>
              <a:buNone/>
            </a:pPr>
            <a:r>
              <a:rPr lang="en" sz="1100" b="1" u="sng">
                <a:latin typeface="Arial"/>
                <a:ea typeface="Arial"/>
                <a:cs typeface="Arial"/>
                <a:sym typeface="Arial"/>
              </a:rPr>
              <a:t>6.0 Integration Testing</a:t>
            </a:r>
            <a:endParaRPr sz="1100" b="1" u="sng">
              <a:latin typeface="Arial"/>
              <a:ea typeface="Arial"/>
              <a:cs typeface="Arial"/>
              <a:sym typeface="Arial"/>
            </a:endParaRPr>
          </a:p>
          <a:p>
            <a:pPr marL="0" lvl="0" indent="0" algn="l" rtl="0">
              <a:lnSpc>
                <a:spcPct val="138000"/>
              </a:lnSpc>
              <a:spcBef>
                <a:spcPts val="0"/>
              </a:spcBef>
              <a:spcAft>
                <a:spcPts val="0"/>
              </a:spcAft>
              <a:buNone/>
            </a:pPr>
            <a:r>
              <a:rPr lang="en" sz="1100">
                <a:latin typeface="Arial"/>
                <a:ea typeface="Arial"/>
                <a:cs typeface="Arial"/>
                <a:sym typeface="Arial"/>
              </a:rPr>
              <a:t>This section focuses on the functionality of verified components when integrated with one another.</a:t>
            </a:r>
            <a:endParaRPr sz="1100">
              <a:latin typeface="Arial"/>
              <a:ea typeface="Arial"/>
              <a:cs typeface="Arial"/>
              <a:sym typeface="Arial"/>
            </a:endParaRPr>
          </a:p>
          <a:p>
            <a:pPr marL="0" lvl="0" indent="0" algn="l" rtl="0">
              <a:lnSpc>
                <a:spcPct val="138000"/>
              </a:lnSpc>
              <a:spcBef>
                <a:spcPts val="0"/>
              </a:spcBef>
              <a:spcAft>
                <a:spcPts val="0"/>
              </a:spcAft>
              <a:buNone/>
            </a:pPr>
            <a:endParaRPr sz="1100">
              <a:latin typeface="Arial"/>
              <a:ea typeface="Arial"/>
              <a:cs typeface="Arial"/>
              <a:sym typeface="Arial"/>
            </a:endParaRPr>
          </a:p>
          <a:p>
            <a:pPr marL="0" lvl="0" indent="0" algn="l" rtl="0">
              <a:lnSpc>
                <a:spcPct val="138000"/>
              </a:lnSpc>
              <a:spcBef>
                <a:spcPts val="0"/>
              </a:spcBef>
              <a:spcAft>
                <a:spcPts val="0"/>
              </a:spcAft>
              <a:buNone/>
            </a:pPr>
            <a:r>
              <a:rPr lang="en" sz="1100" b="1" u="sng">
                <a:latin typeface="Arial"/>
                <a:ea typeface="Arial"/>
                <a:cs typeface="Arial"/>
                <a:sym typeface="Arial"/>
              </a:rPr>
              <a:t>7.0 Acceptance Test </a:t>
            </a:r>
            <a:endParaRPr sz="1100" b="1" u="sng">
              <a:latin typeface="Arial"/>
              <a:ea typeface="Arial"/>
              <a:cs typeface="Arial"/>
              <a:sym typeface="Arial"/>
            </a:endParaRPr>
          </a:p>
          <a:p>
            <a:pPr marL="0" lvl="0" indent="0" algn="l" rtl="0">
              <a:lnSpc>
                <a:spcPct val="138000"/>
              </a:lnSpc>
              <a:spcBef>
                <a:spcPts val="0"/>
              </a:spcBef>
              <a:spcAft>
                <a:spcPts val="0"/>
              </a:spcAft>
              <a:buNone/>
            </a:pPr>
            <a:r>
              <a:rPr lang="en" sz="1100">
                <a:latin typeface="Arial"/>
                <a:ea typeface="Arial"/>
                <a:cs typeface="Arial"/>
                <a:sym typeface="Arial"/>
              </a:rPr>
              <a:t>The purpose of the acceptance test is to determine whether the product is acceptable to the client. In order to pass acceptance tests, the system must meet both functional and performance specifications. For the current system, the acceptance test will determine that the product is accurately recording the amount of change entered, that it is easy to use, and that it continues to function properly with repeated use.</a:t>
            </a: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a:p>
            <a:pPr marL="0" lvl="0" indent="0" algn="l" rtl="0">
              <a:lnSpc>
                <a:spcPct val="138000"/>
              </a:lnSpc>
              <a:spcBef>
                <a:spcPts val="0"/>
              </a:spcBef>
              <a:spcAft>
                <a:spcPts val="0"/>
              </a:spcAft>
              <a:buNone/>
            </a:pPr>
            <a:endParaRPr sz="1100">
              <a:latin typeface="Arial"/>
              <a:ea typeface="Arial"/>
              <a:cs typeface="Arial"/>
              <a:sym typeface="Arial"/>
            </a:endParaRPr>
          </a:p>
          <a:p>
            <a:pPr marL="0" lvl="0" indent="0" algn="l" rtl="0">
              <a:spcBef>
                <a:spcPts val="0"/>
              </a:spcBef>
              <a:spcAft>
                <a:spcPts val="0"/>
              </a:spcAft>
              <a:buNone/>
            </a:pPr>
            <a:endParaRPr sz="1100">
              <a:latin typeface="Arial"/>
              <a:ea typeface="Arial"/>
              <a:cs typeface="Arial"/>
              <a:sym typeface="Arial"/>
            </a:endParaRPr>
          </a:p>
          <a:p>
            <a:pPr marL="0" lvl="0" indent="0" algn="l" rtl="0">
              <a:lnSpc>
                <a:spcPct val="138000"/>
              </a:lnSpc>
              <a:spcBef>
                <a:spcPts val="0"/>
              </a:spcBef>
              <a:spcAft>
                <a:spcPts val="0"/>
              </a:spcAft>
              <a:buNone/>
            </a:pPr>
            <a:endParaRPr sz="1100">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5"/>
          <p:cNvSpPr txBox="1">
            <a:spLocks noGrp="1"/>
          </p:cNvSpPr>
          <p:nvPr>
            <p:ph type="title"/>
          </p:nvPr>
        </p:nvSpPr>
        <p:spPr>
          <a:xfrm>
            <a:off x="1297500" y="631075"/>
            <a:ext cx="7038900" cy="6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Results</a:t>
            </a:r>
            <a:endParaRPr sz="3000"/>
          </a:p>
        </p:txBody>
      </p:sp>
      <p:sp>
        <p:nvSpPr>
          <p:cNvPr id="286" name="Google Shape;286;p35"/>
          <p:cNvSpPr txBox="1">
            <a:spLocks noGrp="1"/>
          </p:cNvSpPr>
          <p:nvPr>
            <p:ph type="body" idx="1"/>
          </p:nvPr>
        </p:nvSpPr>
        <p:spPr>
          <a:xfrm>
            <a:off x="1297500" y="1567550"/>
            <a:ext cx="7038900" cy="1091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The Good: A fully functioning piggy bank coin counter. We were able to implement the circuit and the mechanical sorter as planned. The code worked well initially and there were minimal debugging issues. </a:t>
            </a:r>
            <a:endParaRPr/>
          </a:p>
        </p:txBody>
      </p:sp>
      <p:sp>
        <p:nvSpPr>
          <p:cNvPr id="287" name="Google Shape;287;p35"/>
          <p:cNvSpPr txBox="1"/>
          <p:nvPr/>
        </p:nvSpPr>
        <p:spPr>
          <a:xfrm>
            <a:off x="1345600" y="2452325"/>
            <a:ext cx="6680100" cy="233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The Bad: Most of the issues that we had were related to the mechanical sorter. The design was more difficult to implement and finding the equipment to produce the CAD files was even more difficult. Eventually were able to find a mechanical engineer that had a limited time slot during dead week to laser cut our design. Unfortunately we could not design the box container until we had built the mechanical coin sorter and by that time we had lost our laser cutting window and had to find a container at michaels to house the device.</a:t>
            </a:r>
            <a:endParaRPr>
              <a:solidFill>
                <a:srgbClr val="FFFFFF"/>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6"/>
          <p:cNvSpPr txBox="1">
            <a:spLocks noGrp="1"/>
          </p:cNvSpPr>
          <p:nvPr>
            <p:ph type="title"/>
          </p:nvPr>
        </p:nvSpPr>
        <p:spPr>
          <a:xfrm>
            <a:off x="1297500" y="599675"/>
            <a:ext cx="7038900" cy="70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Contributions</a:t>
            </a:r>
            <a:endParaRPr sz="3000"/>
          </a:p>
        </p:txBody>
      </p:sp>
      <p:sp>
        <p:nvSpPr>
          <p:cNvPr id="293" name="Google Shape;293;p36"/>
          <p:cNvSpPr txBox="1">
            <a:spLocks noGrp="1"/>
          </p:cNvSpPr>
          <p:nvPr>
            <p:ph type="body" idx="1"/>
          </p:nvPr>
        </p:nvSpPr>
        <p:spPr>
          <a:xfrm>
            <a:off x="1297500" y="1128150"/>
            <a:ext cx="7038900" cy="378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rgbClr val="FFFFFF"/>
                </a:solidFill>
              </a:rPr>
              <a:t>How did our team members contribute to the project?</a:t>
            </a:r>
            <a:endParaRPr sz="1500">
              <a:solidFill>
                <a:srgbClr val="FFFFFF"/>
              </a:solidFill>
            </a:endParaRPr>
          </a:p>
          <a:p>
            <a:pPr marL="0" lvl="0" indent="0" algn="l" rtl="0">
              <a:spcBef>
                <a:spcPts val="0"/>
              </a:spcBef>
              <a:spcAft>
                <a:spcPts val="0"/>
              </a:spcAft>
              <a:buNone/>
            </a:pPr>
            <a:endParaRPr>
              <a:solidFill>
                <a:srgbClr val="FFFFFF"/>
              </a:solidFill>
            </a:endParaRPr>
          </a:p>
          <a:p>
            <a:pPr marL="0" lvl="0" indent="0" algn="l" rtl="0">
              <a:spcBef>
                <a:spcPts val="0"/>
              </a:spcBef>
              <a:spcAft>
                <a:spcPts val="0"/>
              </a:spcAft>
              <a:buNone/>
            </a:pPr>
            <a:r>
              <a:rPr lang="en">
                <a:solidFill>
                  <a:srgbClr val="FFFFFF"/>
                </a:solidFill>
              </a:rPr>
              <a:t>Jose</a:t>
            </a:r>
            <a:endParaRPr>
              <a:solidFill>
                <a:srgbClr val="FFFFFF"/>
              </a:solidFill>
            </a:endParaRPr>
          </a:p>
          <a:p>
            <a:pPr marL="457200" lvl="0" indent="-311150" algn="l" rtl="0">
              <a:spcBef>
                <a:spcPts val="0"/>
              </a:spcBef>
              <a:spcAft>
                <a:spcPts val="0"/>
              </a:spcAft>
              <a:buSzPts val="1300"/>
              <a:buChar char="●"/>
            </a:pPr>
            <a:r>
              <a:rPr lang="en"/>
              <a:t>Block diagram design for hardware specifications</a:t>
            </a:r>
            <a:endParaRPr>
              <a:solidFill>
                <a:srgbClr val="FFFFFF"/>
              </a:solidFill>
            </a:endParaRPr>
          </a:p>
          <a:p>
            <a:pPr marL="457200" lvl="0" indent="-311150" algn="l" rtl="0">
              <a:spcBef>
                <a:spcPts val="0"/>
              </a:spcBef>
              <a:spcAft>
                <a:spcPts val="0"/>
              </a:spcAft>
              <a:buSzPts val="1300"/>
              <a:buChar char="●"/>
            </a:pPr>
            <a:r>
              <a:rPr lang="en"/>
              <a:t>Soldering components onto PCB boards</a:t>
            </a:r>
            <a:endParaRPr/>
          </a:p>
          <a:p>
            <a:pPr marL="0" lvl="0" indent="0" algn="l" rtl="0">
              <a:spcBef>
                <a:spcPts val="0"/>
              </a:spcBef>
              <a:spcAft>
                <a:spcPts val="0"/>
              </a:spcAft>
              <a:buNone/>
            </a:pPr>
            <a:r>
              <a:rPr lang="en" sz="1400">
                <a:solidFill>
                  <a:srgbClr val="FFFFFF"/>
                </a:solidFill>
              </a:rPr>
              <a:t>Jens</a:t>
            </a:r>
            <a:endParaRPr sz="1400">
              <a:solidFill>
                <a:srgbClr val="FFFFFF"/>
              </a:solidFill>
            </a:endParaRPr>
          </a:p>
          <a:p>
            <a:pPr marL="457200" lvl="0" indent="-311150" algn="l" rtl="0">
              <a:spcBef>
                <a:spcPts val="0"/>
              </a:spcBef>
              <a:spcAft>
                <a:spcPts val="0"/>
              </a:spcAft>
              <a:buClr>
                <a:srgbClr val="FFFFFF"/>
              </a:buClr>
              <a:buSzPts val="1300"/>
              <a:buChar char="●"/>
            </a:pPr>
            <a:r>
              <a:rPr lang="en">
                <a:solidFill>
                  <a:srgbClr val="FFFFFF"/>
                </a:solidFill>
              </a:rPr>
              <a:t>Project timeline</a:t>
            </a:r>
            <a:endParaRPr>
              <a:solidFill>
                <a:srgbClr val="FFFFFF"/>
              </a:solidFill>
            </a:endParaRPr>
          </a:p>
          <a:p>
            <a:pPr marL="457200" lvl="0" indent="-311150" algn="l" rtl="0">
              <a:spcBef>
                <a:spcPts val="0"/>
              </a:spcBef>
              <a:spcAft>
                <a:spcPts val="0"/>
              </a:spcAft>
              <a:buClr>
                <a:srgbClr val="FFFFFF"/>
              </a:buClr>
              <a:buSzPts val="1300"/>
              <a:buChar char="●"/>
            </a:pPr>
            <a:r>
              <a:rPr lang="en">
                <a:solidFill>
                  <a:srgbClr val="FFFFFF"/>
                </a:solidFill>
              </a:rPr>
              <a:t>PCB design</a:t>
            </a:r>
            <a:endParaRPr>
              <a:solidFill>
                <a:srgbClr val="FFFFFF"/>
              </a:solidFill>
            </a:endParaRPr>
          </a:p>
          <a:p>
            <a:pPr marL="457200" lvl="0" indent="-311150" algn="l" rtl="0">
              <a:spcBef>
                <a:spcPts val="0"/>
              </a:spcBef>
              <a:spcAft>
                <a:spcPts val="0"/>
              </a:spcAft>
              <a:buClr>
                <a:srgbClr val="FFFFFF"/>
              </a:buClr>
              <a:buSzPts val="1300"/>
              <a:buChar char="●"/>
            </a:pPr>
            <a:r>
              <a:rPr lang="en">
                <a:solidFill>
                  <a:srgbClr val="FFFFFF"/>
                </a:solidFill>
              </a:rPr>
              <a:t>Mechanical coin sorter design </a:t>
            </a:r>
            <a:endParaRPr/>
          </a:p>
          <a:p>
            <a:pPr marL="0" lvl="0" indent="0" algn="l" rtl="0">
              <a:spcBef>
                <a:spcPts val="0"/>
              </a:spcBef>
              <a:spcAft>
                <a:spcPts val="0"/>
              </a:spcAft>
              <a:buNone/>
            </a:pPr>
            <a:r>
              <a:rPr lang="en" sz="1400">
                <a:solidFill>
                  <a:srgbClr val="FFFFFF"/>
                </a:solidFill>
              </a:rPr>
              <a:t>Brigham</a:t>
            </a:r>
            <a:endParaRPr>
              <a:solidFill>
                <a:srgbClr val="FFFFFF"/>
              </a:solidFill>
            </a:endParaRPr>
          </a:p>
          <a:p>
            <a:pPr marL="457200" lvl="0" indent="-311150" algn="l" rtl="0">
              <a:spcBef>
                <a:spcPts val="0"/>
              </a:spcBef>
              <a:spcAft>
                <a:spcPts val="0"/>
              </a:spcAft>
              <a:buClr>
                <a:srgbClr val="FFFFFF"/>
              </a:buClr>
              <a:buSzPts val="1300"/>
              <a:buChar char="●"/>
            </a:pPr>
            <a:r>
              <a:rPr lang="en">
                <a:solidFill>
                  <a:srgbClr val="FFFFFF"/>
                </a:solidFill>
              </a:rPr>
              <a:t>Program Writer</a:t>
            </a:r>
            <a:endParaRPr>
              <a:solidFill>
                <a:srgbClr val="FFFFFF"/>
              </a:solidFill>
            </a:endParaRPr>
          </a:p>
          <a:p>
            <a:pPr marL="457200" lvl="0" indent="-311150" algn="l" rtl="0">
              <a:spcBef>
                <a:spcPts val="0"/>
              </a:spcBef>
              <a:spcAft>
                <a:spcPts val="0"/>
              </a:spcAft>
              <a:buClr>
                <a:srgbClr val="FFFFFF"/>
              </a:buClr>
              <a:buSzPts val="1300"/>
              <a:buChar char="●"/>
            </a:pPr>
            <a:r>
              <a:rPr lang="en">
                <a:solidFill>
                  <a:srgbClr val="FFFFFF"/>
                </a:solidFill>
              </a:rPr>
              <a:t>Project Manager/Github Updater</a:t>
            </a:r>
            <a:endParaRPr>
              <a:solidFill>
                <a:srgbClr val="FFFFFF"/>
              </a:solidFill>
            </a:endParaRPr>
          </a:p>
          <a:p>
            <a:pPr marL="0" lvl="0" indent="0" algn="l" rtl="0">
              <a:spcBef>
                <a:spcPts val="0"/>
              </a:spcBef>
              <a:spcAft>
                <a:spcPts val="0"/>
              </a:spcAft>
              <a:buNone/>
            </a:pPr>
            <a:r>
              <a:rPr lang="en" sz="1400">
                <a:solidFill>
                  <a:srgbClr val="FFFFFF"/>
                </a:solidFill>
              </a:rPr>
              <a:t>Sarah</a:t>
            </a:r>
            <a:endParaRPr sz="1400">
              <a:solidFill>
                <a:srgbClr val="FFFFFF"/>
              </a:solidFill>
            </a:endParaRPr>
          </a:p>
          <a:p>
            <a:pPr marL="457200" lvl="0" indent="-311150" algn="l" rtl="0">
              <a:spcBef>
                <a:spcPts val="0"/>
              </a:spcBef>
              <a:spcAft>
                <a:spcPts val="0"/>
              </a:spcAft>
              <a:buClr>
                <a:srgbClr val="FFFFFF"/>
              </a:buClr>
              <a:buSzPts val="1300"/>
              <a:buChar char="●"/>
            </a:pPr>
            <a:r>
              <a:rPr lang="en">
                <a:solidFill>
                  <a:srgbClr val="FFFFFF"/>
                </a:solidFill>
              </a:rPr>
              <a:t>Establish team communication tools</a:t>
            </a:r>
            <a:endParaRPr>
              <a:solidFill>
                <a:srgbClr val="FFFFFF"/>
              </a:solidFill>
            </a:endParaRPr>
          </a:p>
          <a:p>
            <a:pPr marL="457200" lvl="0" indent="-311150" algn="l" rtl="0">
              <a:spcBef>
                <a:spcPts val="0"/>
              </a:spcBef>
              <a:spcAft>
                <a:spcPts val="0"/>
              </a:spcAft>
              <a:buClr>
                <a:srgbClr val="FFFFFF"/>
              </a:buClr>
              <a:buSzPts val="1300"/>
              <a:buChar char="●"/>
            </a:pPr>
            <a:r>
              <a:rPr lang="en">
                <a:solidFill>
                  <a:srgbClr val="FFFFFF"/>
                </a:solidFill>
              </a:rPr>
              <a:t>??? Did nothing technical.</a:t>
            </a:r>
            <a:endParaRPr>
              <a:solidFill>
                <a:srgbClr val="FFFFFF"/>
              </a:solidFill>
            </a:endParaRPr>
          </a:p>
          <a:p>
            <a:pPr marL="0" lvl="0" indent="0" algn="l" rtl="0">
              <a:lnSpc>
                <a:spcPct val="100000"/>
              </a:lnSpc>
              <a:spcBef>
                <a:spcPts val="0"/>
              </a:spcBef>
              <a:spcAft>
                <a:spcPts val="160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7"/>
          <p:cNvSpPr txBox="1">
            <a:spLocks noGrp="1"/>
          </p:cNvSpPr>
          <p:nvPr>
            <p:ph type="title"/>
          </p:nvPr>
        </p:nvSpPr>
        <p:spPr>
          <a:xfrm>
            <a:off x="1297500" y="490893"/>
            <a:ext cx="7038900" cy="64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Lessons Learned</a:t>
            </a:r>
            <a:endParaRPr sz="3000"/>
          </a:p>
        </p:txBody>
      </p:sp>
      <p:sp>
        <p:nvSpPr>
          <p:cNvPr id="299" name="Google Shape;299;p37"/>
          <p:cNvSpPr txBox="1">
            <a:spLocks noGrp="1"/>
          </p:cNvSpPr>
          <p:nvPr>
            <p:ph type="body" idx="1"/>
          </p:nvPr>
        </p:nvSpPr>
        <p:spPr>
          <a:xfrm>
            <a:off x="1297500" y="1405250"/>
            <a:ext cx="7038900" cy="30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FFFFFF"/>
                </a:solidFill>
              </a:rPr>
              <a:t>Jose</a:t>
            </a:r>
            <a:endParaRPr sz="1400">
              <a:solidFill>
                <a:srgbClr val="FFFFFF"/>
              </a:solidFill>
            </a:endParaRPr>
          </a:p>
          <a:p>
            <a:pPr marL="457200" lvl="0" indent="-311150" algn="l" rtl="0">
              <a:spcBef>
                <a:spcPts val="0"/>
              </a:spcBef>
              <a:spcAft>
                <a:spcPts val="0"/>
              </a:spcAft>
              <a:buSzPts val="1300"/>
              <a:buChar char="●"/>
            </a:pPr>
            <a:r>
              <a:rPr lang="en"/>
              <a:t>Some of the things that I learned as a result of this project is that components need to be chosen better so that soldering can be done well with the iron tips available to us.</a:t>
            </a:r>
            <a:endParaRPr/>
          </a:p>
          <a:p>
            <a:pPr marL="0" lvl="0" indent="0" algn="l" rtl="0">
              <a:spcBef>
                <a:spcPts val="0"/>
              </a:spcBef>
              <a:spcAft>
                <a:spcPts val="0"/>
              </a:spcAft>
              <a:buNone/>
            </a:pPr>
            <a:r>
              <a:rPr lang="en" sz="1400">
                <a:solidFill>
                  <a:srgbClr val="FFFFFF"/>
                </a:solidFill>
              </a:rPr>
              <a:t>Jens</a:t>
            </a:r>
            <a:endParaRPr sz="1400">
              <a:solidFill>
                <a:srgbClr val="FFFFFF"/>
              </a:solidFill>
            </a:endParaRPr>
          </a:p>
          <a:p>
            <a:pPr marL="457200" lvl="0" indent="-311150" algn="l" rtl="0">
              <a:spcBef>
                <a:spcPts val="0"/>
              </a:spcBef>
              <a:spcAft>
                <a:spcPts val="0"/>
              </a:spcAft>
              <a:buClr>
                <a:srgbClr val="FFFFFF"/>
              </a:buClr>
              <a:buSzPts val="1300"/>
              <a:buChar char="●"/>
            </a:pPr>
            <a:r>
              <a:rPr lang="en">
                <a:solidFill>
                  <a:srgbClr val="FFFFFF"/>
                </a:solidFill>
              </a:rPr>
              <a:t> </a:t>
            </a:r>
            <a:endParaRPr/>
          </a:p>
          <a:p>
            <a:pPr marL="0" lvl="0" indent="0" algn="l" rtl="0">
              <a:spcBef>
                <a:spcPts val="0"/>
              </a:spcBef>
              <a:spcAft>
                <a:spcPts val="0"/>
              </a:spcAft>
              <a:buNone/>
            </a:pPr>
            <a:r>
              <a:rPr lang="en" sz="1400">
                <a:solidFill>
                  <a:srgbClr val="FFFFFF"/>
                </a:solidFill>
              </a:rPr>
              <a:t>Brigham</a:t>
            </a:r>
            <a:endParaRPr sz="1400">
              <a:solidFill>
                <a:srgbClr val="FFFFFF"/>
              </a:solidFill>
            </a:endParaRPr>
          </a:p>
          <a:p>
            <a:pPr marL="457200" lvl="0" indent="-311150" algn="l" rtl="0">
              <a:spcBef>
                <a:spcPts val="0"/>
              </a:spcBef>
              <a:spcAft>
                <a:spcPts val="0"/>
              </a:spcAft>
              <a:buSzPts val="1300"/>
              <a:buChar char="●"/>
            </a:pPr>
            <a:r>
              <a:rPr lang="en"/>
              <a:t>How to integrate code on microcontroller, flash a microcontroller. Also learned that you cannot rely on the EPL equipment when you need it. </a:t>
            </a:r>
            <a:endParaRPr/>
          </a:p>
          <a:p>
            <a:pPr marL="0" lvl="0" indent="0" algn="l" rtl="0">
              <a:spcBef>
                <a:spcPts val="0"/>
              </a:spcBef>
              <a:spcAft>
                <a:spcPts val="0"/>
              </a:spcAft>
              <a:buNone/>
            </a:pPr>
            <a:r>
              <a:rPr lang="en" sz="1400">
                <a:solidFill>
                  <a:srgbClr val="FFFFFF"/>
                </a:solidFill>
              </a:rPr>
              <a:t>Sarah</a:t>
            </a:r>
            <a:endParaRPr sz="1400">
              <a:solidFill>
                <a:srgbClr val="FFFFFF"/>
              </a:solidFill>
            </a:endParaRPr>
          </a:p>
          <a:p>
            <a:pPr marL="457200" lvl="0" indent="-311150" algn="l" rtl="0">
              <a:spcBef>
                <a:spcPts val="0"/>
              </a:spcBef>
              <a:spcAft>
                <a:spcPts val="0"/>
              </a:spcAft>
              <a:buClr>
                <a:srgbClr val="FFFFFF"/>
              </a:buClr>
              <a:buSzPts val="1300"/>
              <a:buChar char="●"/>
            </a:pPr>
            <a:endParaRPr>
              <a:solidFill>
                <a:srgbClr val="FFFFFF"/>
              </a:solidFill>
            </a:endParaRPr>
          </a:p>
          <a:p>
            <a:pPr marL="0" lvl="0" indent="0" algn="l" rtl="0">
              <a:spcBef>
                <a:spcPts val="0"/>
              </a:spcBef>
              <a:spcAft>
                <a:spcPts val="160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8"/>
          <p:cNvSpPr txBox="1">
            <a:spLocks noGrp="1"/>
          </p:cNvSpPr>
          <p:nvPr>
            <p:ph type="title"/>
          </p:nvPr>
        </p:nvSpPr>
        <p:spPr>
          <a:xfrm>
            <a:off x="1297500" y="669700"/>
            <a:ext cx="7038900" cy="6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Conclusion</a:t>
            </a:r>
            <a:endParaRPr sz="3000"/>
          </a:p>
        </p:txBody>
      </p:sp>
      <p:sp>
        <p:nvSpPr>
          <p:cNvPr id="305" name="Google Shape;305;p3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5"/>
          <p:cNvSpPr txBox="1">
            <a:spLocks noGrp="1"/>
          </p:cNvSpPr>
          <p:nvPr>
            <p:ph type="title"/>
          </p:nvPr>
        </p:nvSpPr>
        <p:spPr>
          <a:xfrm>
            <a:off x="1297500" y="599675"/>
            <a:ext cx="7038900" cy="70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Objective</a:t>
            </a:r>
            <a:endParaRPr sz="3000"/>
          </a:p>
        </p:txBody>
      </p:sp>
      <p:sp>
        <p:nvSpPr>
          <p:cNvPr id="148" name="Google Shape;148;p15"/>
          <p:cNvSpPr txBox="1">
            <a:spLocks noGrp="1"/>
          </p:cNvSpPr>
          <p:nvPr>
            <p:ph type="body" idx="1"/>
          </p:nvPr>
        </p:nvSpPr>
        <p:spPr>
          <a:xfrm>
            <a:off x="1093525" y="1307675"/>
            <a:ext cx="7108500" cy="322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Big Picture</a:t>
            </a:r>
            <a:endParaRPr sz="1400"/>
          </a:p>
          <a:p>
            <a:pPr marL="457200" lvl="0" indent="0" algn="l" rtl="0">
              <a:spcBef>
                <a:spcPts val="1600"/>
              </a:spcBef>
              <a:spcAft>
                <a:spcPts val="0"/>
              </a:spcAft>
              <a:buNone/>
            </a:pPr>
            <a:r>
              <a:rPr lang="en" sz="1400"/>
              <a:t>Act like an engineering team in industry and use best practices to create a “Minimum Viable Product“ with a feature set that provides value to a consumer.</a:t>
            </a:r>
            <a:endParaRPr sz="1400"/>
          </a:p>
          <a:p>
            <a:pPr marL="0" lvl="0" indent="0" algn="l" rtl="0">
              <a:spcBef>
                <a:spcPts val="1600"/>
              </a:spcBef>
              <a:spcAft>
                <a:spcPts val="0"/>
              </a:spcAft>
              <a:buNone/>
            </a:pPr>
            <a:r>
              <a:rPr lang="en" sz="1400"/>
              <a:t>For Our Product</a:t>
            </a:r>
            <a:endParaRPr sz="1400"/>
          </a:p>
          <a:p>
            <a:pPr marL="457200" lvl="0" indent="0" algn="l" rtl="0">
              <a:spcBef>
                <a:spcPts val="1600"/>
              </a:spcBef>
              <a:spcAft>
                <a:spcPts val="0"/>
              </a:spcAft>
              <a:buNone/>
            </a:pPr>
            <a:r>
              <a:rPr lang="en" sz="1400"/>
              <a:t>Design and build a piggy bank that sorts the coins inserted, stores them, counts the total amount, and displays it. The product will include the option of purchasing it assembled or “project” build oriented. The end product will be a fully functional device  targeting children ages 8 - 16. For younger ages a higher level of safety and material  quality will need to be implemented at a later time (not within this projects timeline).</a:t>
            </a:r>
            <a:endParaRPr sz="1400"/>
          </a:p>
          <a:p>
            <a:pPr marL="457200" lvl="0" indent="0" algn="l" rtl="0">
              <a:spcBef>
                <a:spcPts val="16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Alternatives</a:t>
            </a:r>
            <a:endParaRPr/>
          </a:p>
        </p:txBody>
      </p:sp>
      <p:sp>
        <p:nvSpPr>
          <p:cNvPr id="154" name="Google Shape;154;p16"/>
          <p:cNvSpPr txBox="1">
            <a:spLocks noGrp="1"/>
          </p:cNvSpPr>
          <p:nvPr>
            <p:ph type="body" idx="1"/>
          </p:nvPr>
        </p:nvSpPr>
        <p:spPr>
          <a:xfrm>
            <a:off x="1083400" y="1088575"/>
            <a:ext cx="5067000" cy="37584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a:t>Most alternatives to this design are simple banks without the counting ability. There are 2 good alternatives to our product listed shown (right).  While one of these options has all of the functionality of our device, it costs a whopping 120 dollars.</a:t>
            </a:r>
            <a:endParaRPr sz="1200"/>
          </a:p>
          <a:p>
            <a:pPr marL="457200" lvl="0" indent="-304800" algn="l" rtl="0">
              <a:spcBef>
                <a:spcPts val="0"/>
              </a:spcBef>
              <a:spcAft>
                <a:spcPts val="0"/>
              </a:spcAft>
              <a:buSzPts val="1200"/>
              <a:buChar char="●"/>
            </a:pPr>
            <a:r>
              <a:rPr lang="en" sz="1200"/>
              <a:t>The second alternative is the Digi-Piggy. This product is the most similar to ours with a battery powered electrical counter. This device costs 16 dollars. While a very good alternative the Digi-Piggy is still high priced compared to the automated cost of our product estimated at $10.00. Additionally the Digi-Piggy  does not have the option to assemble and alter the device easily as our “young arduino engineer” package would. An unassembled product can be easily constructed by an older child. If the child is already in possession of an arduino a detailed instruction set will help the child wire up and  alter the microcontroller code and experiment with a device that would be otherwise much more difficult to edit. </a:t>
            </a:r>
            <a:endParaRPr sz="1200"/>
          </a:p>
        </p:txBody>
      </p:sp>
      <p:pic>
        <p:nvPicPr>
          <p:cNvPr id="155" name="Google Shape;155;p16"/>
          <p:cNvPicPr preferRelativeResize="0"/>
          <p:nvPr/>
        </p:nvPicPr>
        <p:blipFill>
          <a:blip r:embed="rId3">
            <a:alphaModFix/>
          </a:blip>
          <a:stretch>
            <a:fillRect/>
          </a:stretch>
        </p:blipFill>
        <p:spPr>
          <a:xfrm>
            <a:off x="6805244" y="249325"/>
            <a:ext cx="1952150" cy="1602725"/>
          </a:xfrm>
          <a:prstGeom prst="rect">
            <a:avLst/>
          </a:prstGeom>
          <a:noFill/>
          <a:ln>
            <a:noFill/>
          </a:ln>
        </p:spPr>
      </p:pic>
      <p:pic>
        <p:nvPicPr>
          <p:cNvPr id="156" name="Google Shape;156;p16"/>
          <p:cNvPicPr preferRelativeResize="0"/>
          <p:nvPr/>
        </p:nvPicPr>
        <p:blipFill>
          <a:blip r:embed="rId4">
            <a:alphaModFix/>
          </a:blip>
          <a:stretch>
            <a:fillRect/>
          </a:stretch>
        </p:blipFill>
        <p:spPr>
          <a:xfrm>
            <a:off x="7032050" y="2343575"/>
            <a:ext cx="1498545" cy="1602724"/>
          </a:xfrm>
          <a:prstGeom prst="rect">
            <a:avLst/>
          </a:prstGeom>
          <a:noFill/>
          <a:ln>
            <a:noFill/>
          </a:ln>
        </p:spPr>
      </p:pic>
      <p:sp>
        <p:nvSpPr>
          <p:cNvPr id="157" name="Google Shape;157;p16"/>
          <p:cNvSpPr txBox="1">
            <a:spLocks noGrp="1"/>
          </p:cNvSpPr>
          <p:nvPr>
            <p:ph type="body" idx="1"/>
          </p:nvPr>
        </p:nvSpPr>
        <p:spPr>
          <a:xfrm>
            <a:off x="6900950" y="1792250"/>
            <a:ext cx="1273800" cy="495300"/>
          </a:xfrm>
          <a:prstGeom prst="rect">
            <a:avLst/>
          </a:prstGeom>
        </p:spPr>
        <p:txBody>
          <a:bodyPr spcFirstLastPara="1" wrap="square" lIns="91425" tIns="91425" rIns="91425" bIns="91425" anchor="t" anchorCtr="0">
            <a:noAutofit/>
          </a:bodyPr>
          <a:lstStyle/>
          <a:p>
            <a:pPr marL="457200" lvl="0" indent="0" algn="l" rtl="0">
              <a:spcBef>
                <a:spcPts val="0"/>
              </a:spcBef>
              <a:spcAft>
                <a:spcPts val="1600"/>
              </a:spcAft>
              <a:buNone/>
            </a:pPr>
            <a:r>
              <a:rPr lang="en"/>
              <a:t>$120.00</a:t>
            </a:r>
            <a:endParaRPr/>
          </a:p>
        </p:txBody>
      </p:sp>
      <p:sp>
        <p:nvSpPr>
          <p:cNvPr id="158" name="Google Shape;158;p16"/>
          <p:cNvSpPr txBox="1">
            <a:spLocks noGrp="1"/>
          </p:cNvSpPr>
          <p:nvPr>
            <p:ph type="body" idx="1"/>
          </p:nvPr>
        </p:nvSpPr>
        <p:spPr>
          <a:xfrm>
            <a:off x="7197800" y="3946300"/>
            <a:ext cx="1273800" cy="495300"/>
          </a:xfrm>
          <a:prstGeom prst="rect">
            <a:avLst/>
          </a:prstGeom>
        </p:spPr>
        <p:txBody>
          <a:bodyPr spcFirstLastPara="1" wrap="square" lIns="91425" tIns="91425" rIns="91425" bIns="91425" anchor="t" anchorCtr="0">
            <a:noAutofit/>
          </a:bodyPr>
          <a:lstStyle/>
          <a:p>
            <a:pPr marL="457200" lvl="0" indent="0" algn="l" rtl="0">
              <a:spcBef>
                <a:spcPts val="0"/>
              </a:spcBef>
              <a:spcAft>
                <a:spcPts val="1600"/>
              </a:spcAft>
              <a:buNone/>
            </a:pPr>
            <a:r>
              <a:rPr lang="en"/>
              <a:t>$16.00</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7"/>
          <p:cNvSpPr txBox="1">
            <a:spLocks noGrp="1"/>
          </p:cNvSpPr>
          <p:nvPr>
            <p:ph type="title"/>
          </p:nvPr>
        </p:nvSpPr>
        <p:spPr>
          <a:xfrm>
            <a:off x="1297500" y="334850"/>
            <a:ext cx="7038900" cy="70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Requirements</a:t>
            </a:r>
            <a:endParaRPr sz="3000"/>
          </a:p>
        </p:txBody>
      </p:sp>
      <p:sp>
        <p:nvSpPr>
          <p:cNvPr id="164" name="Google Shape;164;p17"/>
          <p:cNvSpPr txBox="1">
            <a:spLocks noGrp="1"/>
          </p:cNvSpPr>
          <p:nvPr>
            <p:ph type="body" idx="1"/>
          </p:nvPr>
        </p:nvSpPr>
        <p:spPr>
          <a:xfrm>
            <a:off x="1683850" y="947400"/>
            <a:ext cx="6250200" cy="4404600"/>
          </a:xfrm>
          <a:prstGeom prst="rect">
            <a:avLst/>
          </a:prstGeom>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
              <a:t>Count coins (pennies, nickels, dimes, and quarters)</a:t>
            </a:r>
            <a:endParaRPr/>
          </a:p>
          <a:p>
            <a:pPr marL="457200" lvl="0" indent="-311150" algn="l" rtl="0">
              <a:lnSpc>
                <a:spcPct val="100000"/>
              </a:lnSpc>
              <a:spcBef>
                <a:spcPts val="0"/>
              </a:spcBef>
              <a:spcAft>
                <a:spcPts val="0"/>
              </a:spcAft>
              <a:buSzPts val="1300"/>
              <a:buChar char="●"/>
            </a:pPr>
            <a:r>
              <a:rPr lang="en"/>
              <a:t>Store Coins</a:t>
            </a:r>
            <a:endParaRPr/>
          </a:p>
          <a:p>
            <a:pPr marL="457200" lvl="0" indent="-311150" algn="l" rtl="0">
              <a:lnSpc>
                <a:spcPct val="100000"/>
              </a:lnSpc>
              <a:spcBef>
                <a:spcPts val="0"/>
              </a:spcBef>
              <a:spcAft>
                <a:spcPts val="0"/>
              </a:spcAft>
              <a:buSzPts val="1300"/>
              <a:buChar char="●"/>
            </a:pPr>
            <a:r>
              <a:rPr lang="en"/>
              <a:t>Be easy to use</a:t>
            </a:r>
            <a:endParaRPr/>
          </a:p>
          <a:p>
            <a:pPr marL="457200" lvl="0" indent="-311150" algn="l" rtl="0">
              <a:lnSpc>
                <a:spcPct val="100000"/>
              </a:lnSpc>
              <a:spcBef>
                <a:spcPts val="0"/>
              </a:spcBef>
              <a:spcAft>
                <a:spcPts val="0"/>
              </a:spcAft>
              <a:buSzPts val="1300"/>
              <a:buChar char="●"/>
            </a:pPr>
            <a:r>
              <a:rPr lang="en"/>
              <a:t>Display the amount of money that has been added in a clear and obvious way</a:t>
            </a:r>
            <a:endParaRPr/>
          </a:p>
          <a:p>
            <a:pPr marL="457200" lvl="0" indent="-311150" algn="l" rtl="0">
              <a:lnSpc>
                <a:spcPct val="100000"/>
              </a:lnSpc>
              <a:spcBef>
                <a:spcPts val="0"/>
              </a:spcBef>
              <a:spcAft>
                <a:spcPts val="0"/>
              </a:spcAft>
              <a:buSzPts val="1300"/>
              <a:buChar char="●"/>
            </a:pPr>
            <a:r>
              <a:rPr lang="en"/>
              <a:t>Use atmega328 processor</a:t>
            </a:r>
            <a:endParaRPr/>
          </a:p>
          <a:p>
            <a:pPr marL="457200" lvl="0" indent="-311150" algn="l" rtl="0">
              <a:lnSpc>
                <a:spcPct val="100000"/>
              </a:lnSpc>
              <a:spcBef>
                <a:spcPts val="0"/>
              </a:spcBef>
              <a:spcAft>
                <a:spcPts val="0"/>
              </a:spcAft>
              <a:buSzPts val="1300"/>
              <a:buChar char="●"/>
            </a:pPr>
            <a:r>
              <a:rPr lang="en"/>
              <a:t>Be PCB-based with 25% surface mount components</a:t>
            </a:r>
            <a:endParaRPr/>
          </a:p>
          <a:p>
            <a:pPr marL="0" lvl="0" indent="0" algn="l" rtl="0">
              <a:lnSpc>
                <a:spcPct val="100000"/>
              </a:lnSpc>
              <a:spcBef>
                <a:spcPts val="1600"/>
              </a:spcBef>
              <a:spcAft>
                <a:spcPts val="0"/>
              </a:spcAft>
              <a:buNone/>
            </a:pPr>
            <a:endParaRPr sz="500"/>
          </a:p>
          <a:p>
            <a:pPr marL="457200" lvl="0" indent="-311150" algn="l" rtl="0">
              <a:lnSpc>
                <a:spcPct val="100000"/>
              </a:lnSpc>
              <a:spcBef>
                <a:spcPts val="1600"/>
              </a:spcBef>
              <a:spcAft>
                <a:spcPts val="0"/>
              </a:spcAft>
              <a:buSzPts val="1300"/>
              <a:buChar char="●"/>
            </a:pPr>
            <a:r>
              <a:rPr lang="en"/>
              <a:t>Run on a battery</a:t>
            </a:r>
            <a:endParaRPr/>
          </a:p>
          <a:p>
            <a:pPr marL="457200" lvl="0" indent="-311150" algn="l" rtl="0">
              <a:lnSpc>
                <a:spcPct val="100000"/>
              </a:lnSpc>
              <a:spcBef>
                <a:spcPts val="0"/>
              </a:spcBef>
              <a:spcAft>
                <a:spcPts val="0"/>
              </a:spcAft>
              <a:buSzPts val="1300"/>
              <a:buChar char="●"/>
            </a:pPr>
            <a:r>
              <a:rPr lang="en"/>
              <a:t>Have an attractive enclosure</a:t>
            </a:r>
            <a:endParaRPr/>
          </a:p>
          <a:p>
            <a:pPr marL="457200" lvl="0" indent="-311150" algn="l" rtl="0">
              <a:lnSpc>
                <a:spcPct val="100000"/>
              </a:lnSpc>
              <a:spcBef>
                <a:spcPts val="0"/>
              </a:spcBef>
              <a:spcAft>
                <a:spcPts val="0"/>
              </a:spcAft>
              <a:buSzPts val="1300"/>
              <a:buChar char="●"/>
            </a:pPr>
            <a:r>
              <a:rPr lang="en"/>
              <a:t>Make the Mario coin sound when you insert a coin</a:t>
            </a:r>
            <a:endParaRPr/>
          </a:p>
          <a:p>
            <a:pPr marL="0" lvl="0" indent="0" algn="l" rtl="0">
              <a:lnSpc>
                <a:spcPct val="100000"/>
              </a:lnSpc>
              <a:spcBef>
                <a:spcPts val="1600"/>
              </a:spcBef>
              <a:spcAft>
                <a:spcPts val="0"/>
              </a:spcAft>
              <a:buNone/>
            </a:pPr>
            <a:endParaRPr sz="1000"/>
          </a:p>
          <a:p>
            <a:pPr marL="457200" lvl="0" indent="-311150" algn="l" rtl="0">
              <a:lnSpc>
                <a:spcPct val="100000"/>
              </a:lnSpc>
              <a:spcBef>
                <a:spcPts val="1600"/>
              </a:spcBef>
              <a:spcAft>
                <a:spcPts val="0"/>
              </a:spcAft>
              <a:buSzPts val="1300"/>
              <a:buChar char="●"/>
            </a:pPr>
            <a:r>
              <a:rPr lang="en"/>
              <a:t>Sort coins</a:t>
            </a:r>
            <a:endParaRPr/>
          </a:p>
          <a:p>
            <a:pPr marL="457200" lvl="0" indent="-311150" algn="l" rtl="0">
              <a:lnSpc>
                <a:spcPct val="100000"/>
              </a:lnSpc>
              <a:spcBef>
                <a:spcPts val="0"/>
              </a:spcBef>
              <a:spcAft>
                <a:spcPts val="0"/>
              </a:spcAft>
              <a:buSzPts val="1300"/>
              <a:buChar char="●"/>
            </a:pPr>
            <a:r>
              <a:rPr lang="en"/>
              <a:t>Be able to set a goal</a:t>
            </a:r>
            <a:endParaRPr/>
          </a:p>
          <a:p>
            <a:pPr marL="457200" lvl="0" indent="-311150" algn="l" rtl="0">
              <a:lnSpc>
                <a:spcPct val="100000"/>
              </a:lnSpc>
              <a:spcBef>
                <a:spcPts val="0"/>
              </a:spcBef>
              <a:spcAft>
                <a:spcPts val="0"/>
              </a:spcAft>
              <a:buSzPts val="1300"/>
              <a:buChar char="●"/>
            </a:pPr>
            <a:r>
              <a:rPr lang="en"/>
              <a:t>Have a 3D printed animal-shaped enclosure</a:t>
            </a:r>
            <a:endParaRPr/>
          </a:p>
        </p:txBody>
      </p:sp>
      <p:sp>
        <p:nvSpPr>
          <p:cNvPr id="165" name="Google Shape;165;p17"/>
          <p:cNvSpPr txBox="1"/>
          <p:nvPr/>
        </p:nvSpPr>
        <p:spPr>
          <a:xfrm>
            <a:off x="1297500" y="938200"/>
            <a:ext cx="450600" cy="134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FFFF"/>
                </a:solidFill>
                <a:latin typeface="Lato"/>
                <a:ea typeface="Lato"/>
                <a:cs typeface="Lato"/>
                <a:sym typeface="Lato"/>
              </a:rPr>
              <a:t>M</a:t>
            </a:r>
            <a:endParaRPr sz="1800" b="1">
              <a:solidFill>
                <a:srgbClr val="FFFFFF"/>
              </a:solidFill>
              <a:latin typeface="Lato"/>
              <a:ea typeface="Lato"/>
              <a:cs typeface="Lato"/>
              <a:sym typeface="Lato"/>
            </a:endParaRPr>
          </a:p>
          <a:p>
            <a:pPr marL="0" lvl="0" indent="0" algn="ctr" rtl="0">
              <a:spcBef>
                <a:spcPts val="0"/>
              </a:spcBef>
              <a:spcAft>
                <a:spcPts val="0"/>
              </a:spcAft>
              <a:buNone/>
            </a:pPr>
            <a:r>
              <a:rPr lang="en" sz="1800" b="1">
                <a:solidFill>
                  <a:srgbClr val="FFFFFF"/>
                </a:solidFill>
                <a:latin typeface="Lato"/>
                <a:ea typeface="Lato"/>
                <a:cs typeface="Lato"/>
                <a:sym typeface="Lato"/>
              </a:rPr>
              <a:t>U</a:t>
            </a:r>
            <a:endParaRPr sz="1800" b="1">
              <a:solidFill>
                <a:srgbClr val="FFFFFF"/>
              </a:solidFill>
              <a:latin typeface="Lato"/>
              <a:ea typeface="Lato"/>
              <a:cs typeface="Lato"/>
              <a:sym typeface="Lato"/>
            </a:endParaRPr>
          </a:p>
          <a:p>
            <a:pPr marL="0" lvl="0" indent="0" algn="ctr" rtl="0">
              <a:spcBef>
                <a:spcPts val="0"/>
              </a:spcBef>
              <a:spcAft>
                <a:spcPts val="0"/>
              </a:spcAft>
              <a:buNone/>
            </a:pPr>
            <a:r>
              <a:rPr lang="en" sz="1800" b="1">
                <a:solidFill>
                  <a:srgbClr val="FFFFFF"/>
                </a:solidFill>
                <a:latin typeface="Lato"/>
                <a:ea typeface="Lato"/>
                <a:cs typeface="Lato"/>
                <a:sym typeface="Lato"/>
              </a:rPr>
              <a:t>S</a:t>
            </a:r>
            <a:endParaRPr sz="1800" b="1">
              <a:solidFill>
                <a:srgbClr val="FFFFFF"/>
              </a:solidFill>
              <a:latin typeface="Lato"/>
              <a:ea typeface="Lato"/>
              <a:cs typeface="Lato"/>
              <a:sym typeface="Lato"/>
            </a:endParaRPr>
          </a:p>
          <a:p>
            <a:pPr marL="0" lvl="0" indent="0" algn="ctr" rtl="0">
              <a:spcBef>
                <a:spcPts val="0"/>
              </a:spcBef>
              <a:spcAft>
                <a:spcPts val="0"/>
              </a:spcAft>
              <a:buNone/>
            </a:pPr>
            <a:r>
              <a:rPr lang="en" sz="1800" b="1">
                <a:solidFill>
                  <a:srgbClr val="FFFFFF"/>
                </a:solidFill>
                <a:latin typeface="Lato"/>
                <a:ea typeface="Lato"/>
                <a:cs typeface="Lato"/>
                <a:sym typeface="Lato"/>
              </a:rPr>
              <a:t>T</a:t>
            </a:r>
            <a:endParaRPr sz="1800" b="1">
              <a:solidFill>
                <a:srgbClr val="FFFFFF"/>
              </a:solidFill>
              <a:latin typeface="Lato"/>
              <a:ea typeface="Lato"/>
              <a:cs typeface="Lato"/>
              <a:sym typeface="Lato"/>
            </a:endParaRPr>
          </a:p>
        </p:txBody>
      </p:sp>
      <p:sp>
        <p:nvSpPr>
          <p:cNvPr id="166" name="Google Shape;166;p17"/>
          <p:cNvSpPr txBox="1"/>
          <p:nvPr/>
        </p:nvSpPr>
        <p:spPr>
          <a:xfrm>
            <a:off x="1297500" y="3692500"/>
            <a:ext cx="450600" cy="99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FFFF"/>
                </a:solidFill>
                <a:latin typeface="Lato"/>
                <a:ea typeface="Lato"/>
                <a:cs typeface="Lato"/>
                <a:sym typeface="Lato"/>
              </a:rPr>
              <a:t>M</a:t>
            </a:r>
            <a:endParaRPr sz="1800" b="1">
              <a:solidFill>
                <a:srgbClr val="FFFFFF"/>
              </a:solidFill>
              <a:latin typeface="Lato"/>
              <a:ea typeface="Lato"/>
              <a:cs typeface="Lato"/>
              <a:sym typeface="Lato"/>
            </a:endParaRPr>
          </a:p>
          <a:p>
            <a:pPr marL="0" lvl="0" indent="0" algn="ctr" rtl="0">
              <a:spcBef>
                <a:spcPts val="0"/>
              </a:spcBef>
              <a:spcAft>
                <a:spcPts val="0"/>
              </a:spcAft>
              <a:buNone/>
            </a:pPr>
            <a:r>
              <a:rPr lang="en" sz="1800" b="1">
                <a:solidFill>
                  <a:srgbClr val="FFFFFF"/>
                </a:solidFill>
                <a:latin typeface="Lato"/>
                <a:ea typeface="Lato"/>
                <a:cs typeface="Lato"/>
                <a:sym typeface="Lato"/>
              </a:rPr>
              <a:t>A</a:t>
            </a:r>
            <a:endParaRPr sz="1800" b="1">
              <a:solidFill>
                <a:srgbClr val="FFFFFF"/>
              </a:solidFill>
              <a:latin typeface="Lato"/>
              <a:ea typeface="Lato"/>
              <a:cs typeface="Lato"/>
              <a:sym typeface="Lato"/>
            </a:endParaRPr>
          </a:p>
          <a:p>
            <a:pPr marL="0" lvl="0" indent="0" algn="ctr" rtl="0">
              <a:spcBef>
                <a:spcPts val="0"/>
              </a:spcBef>
              <a:spcAft>
                <a:spcPts val="0"/>
              </a:spcAft>
              <a:buNone/>
            </a:pPr>
            <a:r>
              <a:rPr lang="en" sz="1800" b="1">
                <a:solidFill>
                  <a:srgbClr val="FFFFFF"/>
                </a:solidFill>
                <a:latin typeface="Lato"/>
                <a:ea typeface="Lato"/>
                <a:cs typeface="Lato"/>
                <a:sym typeface="Lato"/>
              </a:rPr>
              <a:t>Y</a:t>
            </a:r>
            <a:endParaRPr sz="1800" b="1">
              <a:solidFill>
                <a:srgbClr val="FFFFFF"/>
              </a:solidFill>
              <a:latin typeface="Lato"/>
              <a:ea typeface="Lato"/>
              <a:cs typeface="Lato"/>
              <a:sym typeface="Lato"/>
            </a:endParaRPr>
          </a:p>
        </p:txBody>
      </p:sp>
      <p:sp>
        <p:nvSpPr>
          <p:cNvPr id="167" name="Google Shape;167;p17"/>
          <p:cNvSpPr txBox="1"/>
          <p:nvPr/>
        </p:nvSpPr>
        <p:spPr>
          <a:xfrm>
            <a:off x="1297500" y="2351200"/>
            <a:ext cx="450600" cy="1341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rgbClr val="FFFFFF"/>
                </a:solidFill>
                <a:latin typeface="Lato"/>
                <a:ea typeface="Lato"/>
                <a:cs typeface="Lato"/>
                <a:sym typeface="Lato"/>
              </a:rPr>
              <a:t>S</a:t>
            </a:r>
            <a:endParaRPr sz="1200" b="1">
              <a:solidFill>
                <a:srgbClr val="FFFFFF"/>
              </a:solidFill>
              <a:latin typeface="Lato"/>
              <a:ea typeface="Lato"/>
              <a:cs typeface="Lato"/>
              <a:sym typeface="Lato"/>
            </a:endParaRPr>
          </a:p>
          <a:p>
            <a:pPr marL="0" lvl="0" indent="0" algn="ctr" rtl="0">
              <a:spcBef>
                <a:spcPts val="0"/>
              </a:spcBef>
              <a:spcAft>
                <a:spcPts val="0"/>
              </a:spcAft>
              <a:buNone/>
            </a:pPr>
            <a:r>
              <a:rPr lang="en" sz="1200" b="1">
                <a:solidFill>
                  <a:srgbClr val="FFFFFF"/>
                </a:solidFill>
                <a:latin typeface="Lato"/>
                <a:ea typeface="Lato"/>
                <a:cs typeface="Lato"/>
                <a:sym typeface="Lato"/>
              </a:rPr>
              <a:t>H</a:t>
            </a:r>
            <a:endParaRPr sz="1200" b="1">
              <a:solidFill>
                <a:srgbClr val="FFFFFF"/>
              </a:solidFill>
              <a:latin typeface="Lato"/>
              <a:ea typeface="Lato"/>
              <a:cs typeface="Lato"/>
              <a:sym typeface="Lato"/>
            </a:endParaRPr>
          </a:p>
          <a:p>
            <a:pPr marL="0" lvl="0" indent="0" algn="ctr" rtl="0">
              <a:spcBef>
                <a:spcPts val="0"/>
              </a:spcBef>
              <a:spcAft>
                <a:spcPts val="0"/>
              </a:spcAft>
              <a:buNone/>
            </a:pPr>
            <a:r>
              <a:rPr lang="en" sz="1200" b="1">
                <a:solidFill>
                  <a:srgbClr val="FFFFFF"/>
                </a:solidFill>
                <a:latin typeface="Lato"/>
                <a:ea typeface="Lato"/>
                <a:cs typeface="Lato"/>
                <a:sym typeface="Lato"/>
              </a:rPr>
              <a:t>O</a:t>
            </a:r>
            <a:endParaRPr sz="1200" b="1">
              <a:solidFill>
                <a:srgbClr val="FFFFFF"/>
              </a:solidFill>
              <a:latin typeface="Lato"/>
              <a:ea typeface="Lato"/>
              <a:cs typeface="Lato"/>
              <a:sym typeface="Lato"/>
            </a:endParaRPr>
          </a:p>
          <a:p>
            <a:pPr marL="0" lvl="0" indent="0" algn="ctr" rtl="0">
              <a:spcBef>
                <a:spcPts val="0"/>
              </a:spcBef>
              <a:spcAft>
                <a:spcPts val="0"/>
              </a:spcAft>
              <a:buNone/>
            </a:pPr>
            <a:r>
              <a:rPr lang="en" sz="1200" b="1">
                <a:solidFill>
                  <a:srgbClr val="FFFFFF"/>
                </a:solidFill>
                <a:latin typeface="Lato"/>
                <a:ea typeface="Lato"/>
                <a:cs typeface="Lato"/>
                <a:sym typeface="Lato"/>
              </a:rPr>
              <a:t>U</a:t>
            </a:r>
            <a:endParaRPr sz="1200" b="1">
              <a:solidFill>
                <a:srgbClr val="FFFFFF"/>
              </a:solidFill>
              <a:latin typeface="Lato"/>
              <a:ea typeface="Lato"/>
              <a:cs typeface="Lato"/>
              <a:sym typeface="Lato"/>
            </a:endParaRPr>
          </a:p>
          <a:p>
            <a:pPr marL="0" lvl="0" indent="0" algn="ctr" rtl="0">
              <a:spcBef>
                <a:spcPts val="0"/>
              </a:spcBef>
              <a:spcAft>
                <a:spcPts val="0"/>
              </a:spcAft>
              <a:buNone/>
            </a:pPr>
            <a:r>
              <a:rPr lang="en" sz="1200" b="1">
                <a:solidFill>
                  <a:srgbClr val="FFFFFF"/>
                </a:solidFill>
                <a:latin typeface="Lato"/>
                <a:ea typeface="Lato"/>
                <a:cs typeface="Lato"/>
                <a:sym typeface="Lato"/>
              </a:rPr>
              <a:t>L</a:t>
            </a:r>
            <a:endParaRPr sz="1200" b="1">
              <a:solidFill>
                <a:srgbClr val="FFFFFF"/>
              </a:solidFill>
              <a:latin typeface="Lato"/>
              <a:ea typeface="Lato"/>
              <a:cs typeface="Lato"/>
              <a:sym typeface="Lato"/>
            </a:endParaRPr>
          </a:p>
          <a:p>
            <a:pPr marL="0" lvl="0" indent="0" algn="ctr" rtl="0">
              <a:spcBef>
                <a:spcPts val="0"/>
              </a:spcBef>
              <a:spcAft>
                <a:spcPts val="0"/>
              </a:spcAft>
              <a:buNone/>
            </a:pPr>
            <a:r>
              <a:rPr lang="en" sz="1200" b="1">
                <a:solidFill>
                  <a:srgbClr val="FFFFFF"/>
                </a:solidFill>
                <a:latin typeface="Lato"/>
                <a:ea typeface="Lato"/>
                <a:cs typeface="Lato"/>
                <a:sym typeface="Lato"/>
              </a:rPr>
              <a:t>D</a:t>
            </a:r>
            <a:endParaRPr sz="1200" b="1">
              <a:solidFill>
                <a:srgbClr val="FFFFF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8"/>
          <p:cNvSpPr txBox="1">
            <a:spLocks noGrp="1"/>
          </p:cNvSpPr>
          <p:nvPr>
            <p:ph type="title"/>
          </p:nvPr>
        </p:nvSpPr>
        <p:spPr>
          <a:xfrm>
            <a:off x="1213383" y="653203"/>
            <a:ext cx="7038900" cy="6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Our Approach</a:t>
            </a:r>
            <a:endParaRPr sz="3000"/>
          </a:p>
        </p:txBody>
      </p:sp>
      <p:sp>
        <p:nvSpPr>
          <p:cNvPr id="173" name="Google Shape;173;p18"/>
          <p:cNvSpPr txBox="1">
            <a:spLocks noGrp="1"/>
          </p:cNvSpPr>
          <p:nvPr>
            <p:ph type="body" idx="1"/>
          </p:nvPr>
        </p:nvSpPr>
        <p:spPr>
          <a:xfrm>
            <a:off x="0" y="910450"/>
            <a:ext cx="7248000" cy="4705800"/>
          </a:xfrm>
          <a:prstGeom prst="rect">
            <a:avLst/>
          </a:prstGeom>
        </p:spPr>
        <p:txBody>
          <a:bodyPr spcFirstLastPara="1" wrap="square" lIns="91425" tIns="91425" rIns="91425" bIns="91425" anchor="t" anchorCtr="0">
            <a:noAutofit/>
          </a:bodyPr>
          <a:lstStyle/>
          <a:p>
            <a:pPr marL="914400" lvl="0" indent="0" algn="l" rtl="0">
              <a:spcBef>
                <a:spcPts val="0"/>
              </a:spcBef>
              <a:spcAft>
                <a:spcPts val="0"/>
              </a:spcAft>
              <a:buNone/>
            </a:pPr>
            <a:r>
              <a:rPr lang="en" sz="2200"/>
              <a:t>     </a:t>
            </a:r>
            <a:endParaRPr sz="2200"/>
          </a:p>
          <a:p>
            <a:pPr marL="914400" lvl="0" indent="0" algn="l" rtl="0">
              <a:spcBef>
                <a:spcPts val="1600"/>
              </a:spcBef>
              <a:spcAft>
                <a:spcPts val="0"/>
              </a:spcAft>
              <a:buNone/>
            </a:pPr>
            <a:r>
              <a:rPr lang="en" sz="2200"/>
              <a:t>Main Steps</a:t>
            </a:r>
            <a:endParaRPr sz="1200"/>
          </a:p>
          <a:p>
            <a:pPr marL="457200" lvl="0" indent="-304800" algn="l" rtl="0">
              <a:spcBef>
                <a:spcPts val="1600"/>
              </a:spcBef>
              <a:spcAft>
                <a:spcPts val="0"/>
              </a:spcAft>
              <a:buSzPts val="1200"/>
              <a:buAutoNum type="arabicPeriod"/>
            </a:pPr>
            <a:r>
              <a:rPr lang="en" sz="1200"/>
              <a:t>Build prototype coin sorter using arduino</a:t>
            </a:r>
            <a:endParaRPr sz="1200"/>
          </a:p>
          <a:p>
            <a:pPr marL="1371600" lvl="1" indent="-304800" algn="l" rtl="0">
              <a:spcBef>
                <a:spcPts val="0"/>
              </a:spcBef>
              <a:spcAft>
                <a:spcPts val="0"/>
              </a:spcAft>
              <a:buSzPts val="1200"/>
              <a:buAutoNum type="alphaLcPeriod"/>
            </a:pPr>
            <a:r>
              <a:rPr lang="en" sz="1200"/>
              <a:t>Test code on arduino</a:t>
            </a:r>
            <a:endParaRPr sz="1200"/>
          </a:p>
          <a:p>
            <a:pPr marL="1371600" lvl="1" indent="-304800" algn="l" rtl="0">
              <a:spcBef>
                <a:spcPts val="0"/>
              </a:spcBef>
              <a:spcAft>
                <a:spcPts val="0"/>
              </a:spcAft>
              <a:buSzPts val="1200"/>
              <a:buAutoNum type="alphaLcPeriod"/>
            </a:pPr>
            <a:r>
              <a:rPr lang="en" sz="1200"/>
              <a:t>Implement on breadboard</a:t>
            </a:r>
            <a:endParaRPr sz="1200"/>
          </a:p>
          <a:p>
            <a:pPr marL="457200" lvl="0" indent="-304800" algn="l" rtl="0">
              <a:spcBef>
                <a:spcPts val="0"/>
              </a:spcBef>
              <a:spcAft>
                <a:spcPts val="0"/>
              </a:spcAft>
              <a:buSzPts val="1200"/>
              <a:buAutoNum type="arabicPeriod"/>
            </a:pPr>
            <a:r>
              <a:rPr lang="en" sz="1200"/>
              <a:t>Design PCB schematic for coin sorter using Eagle</a:t>
            </a:r>
            <a:endParaRPr sz="1200"/>
          </a:p>
          <a:p>
            <a:pPr marL="457200" lvl="0" indent="-304800" algn="l" rtl="0">
              <a:spcBef>
                <a:spcPts val="0"/>
              </a:spcBef>
              <a:spcAft>
                <a:spcPts val="0"/>
              </a:spcAft>
              <a:buSzPts val="1200"/>
              <a:buAutoNum type="arabicPeriod"/>
            </a:pPr>
            <a:r>
              <a:rPr lang="en" sz="1200"/>
              <a:t>Build mechanical coin sorter design</a:t>
            </a:r>
            <a:endParaRPr sz="1200"/>
          </a:p>
          <a:p>
            <a:pPr marL="457200" lvl="0" indent="-304800" algn="l" rtl="0">
              <a:spcBef>
                <a:spcPts val="0"/>
              </a:spcBef>
              <a:spcAft>
                <a:spcPts val="0"/>
              </a:spcAft>
              <a:buSzPts val="1200"/>
              <a:buAutoNum type="arabicPeriod"/>
            </a:pPr>
            <a:r>
              <a:rPr lang="en" sz="1200"/>
              <a:t>Order parts</a:t>
            </a:r>
            <a:endParaRPr sz="1200"/>
          </a:p>
          <a:p>
            <a:pPr marL="457200" lvl="0" indent="-304800" algn="l" rtl="0">
              <a:spcBef>
                <a:spcPts val="0"/>
              </a:spcBef>
              <a:spcAft>
                <a:spcPts val="0"/>
              </a:spcAft>
              <a:buSzPts val="1200"/>
              <a:buAutoNum type="arabicPeriod"/>
            </a:pPr>
            <a:r>
              <a:rPr lang="en" sz="1200"/>
              <a:t>Solder boards and begin testing/debugging</a:t>
            </a:r>
            <a:endParaRPr sz="1200"/>
          </a:p>
          <a:p>
            <a:pPr marL="457200" lvl="0" indent="-304800" algn="l" rtl="0">
              <a:spcBef>
                <a:spcPts val="0"/>
              </a:spcBef>
              <a:spcAft>
                <a:spcPts val="0"/>
              </a:spcAft>
              <a:buSzPts val="1200"/>
              <a:buAutoNum type="arabicPeriod"/>
            </a:pPr>
            <a:r>
              <a:rPr lang="en" sz="1200"/>
              <a:t>Integrate piggy bank design with board</a:t>
            </a:r>
            <a:endParaRPr sz="1200"/>
          </a:p>
          <a:p>
            <a:pPr marL="457200" lvl="0" indent="-304800" algn="l" rtl="0">
              <a:spcBef>
                <a:spcPts val="0"/>
              </a:spcBef>
              <a:spcAft>
                <a:spcPts val="0"/>
              </a:spcAft>
              <a:buSzPts val="1200"/>
              <a:buAutoNum type="arabicPeriod"/>
            </a:pPr>
            <a:r>
              <a:rPr lang="en" sz="1200"/>
              <a:t>Test completed design according to test plans </a:t>
            </a:r>
            <a:endParaRPr sz="1200"/>
          </a:p>
        </p:txBody>
      </p:sp>
      <p:pic>
        <p:nvPicPr>
          <p:cNvPr id="174" name="Google Shape;174;p18"/>
          <p:cNvPicPr preferRelativeResize="0"/>
          <p:nvPr/>
        </p:nvPicPr>
        <p:blipFill rotWithShape="1">
          <a:blip r:embed="rId3">
            <a:alphaModFix/>
          </a:blip>
          <a:srcRect l="2252" t="13020" r="4690" b="32661"/>
          <a:stretch/>
        </p:blipFill>
        <p:spPr>
          <a:xfrm>
            <a:off x="3829800" y="2068300"/>
            <a:ext cx="5180602" cy="2548325"/>
          </a:xfrm>
          <a:prstGeom prst="rect">
            <a:avLst/>
          </a:prstGeom>
          <a:noFill/>
          <a:ln>
            <a:noFill/>
          </a:ln>
        </p:spPr>
      </p:pic>
      <p:sp>
        <p:nvSpPr>
          <p:cNvPr id="175" name="Google Shape;175;p18"/>
          <p:cNvSpPr txBox="1">
            <a:spLocks noGrp="1"/>
          </p:cNvSpPr>
          <p:nvPr>
            <p:ph type="title"/>
          </p:nvPr>
        </p:nvSpPr>
        <p:spPr>
          <a:xfrm>
            <a:off x="5799125" y="1380400"/>
            <a:ext cx="1756800" cy="618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2200">
                <a:latin typeface="Lato"/>
                <a:ea typeface="Lato"/>
                <a:cs typeface="Lato"/>
                <a:sym typeface="Lato"/>
              </a:rPr>
              <a:t>Timeline</a:t>
            </a:r>
            <a:endParaRPr sz="2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9"/>
          <p:cNvSpPr txBox="1">
            <a:spLocks noGrp="1"/>
          </p:cNvSpPr>
          <p:nvPr>
            <p:ph type="title"/>
          </p:nvPr>
        </p:nvSpPr>
        <p:spPr>
          <a:xfrm>
            <a:off x="1297500" y="631075"/>
            <a:ext cx="7038900" cy="67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Design: Hardware</a:t>
            </a:r>
            <a:endParaRPr sz="3000"/>
          </a:p>
        </p:txBody>
      </p:sp>
      <p:sp>
        <p:nvSpPr>
          <p:cNvPr id="181" name="Google Shape;181;p19"/>
          <p:cNvSpPr txBox="1">
            <a:spLocks noGrp="1"/>
          </p:cNvSpPr>
          <p:nvPr>
            <p:ph type="body" idx="1"/>
          </p:nvPr>
        </p:nvSpPr>
        <p:spPr>
          <a:xfrm>
            <a:off x="1297500" y="1307575"/>
            <a:ext cx="7038900" cy="317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FFFFFF"/>
                </a:solidFill>
              </a:rPr>
              <a:t>Hardware</a:t>
            </a:r>
            <a:endParaRPr sz="2000">
              <a:solidFill>
                <a:srgbClr val="FFFFFF"/>
              </a:solidFill>
            </a:endParaRPr>
          </a:p>
          <a:p>
            <a:pPr marL="457200" lvl="0" indent="0" algn="l" rtl="0">
              <a:spcBef>
                <a:spcPts val="0"/>
              </a:spcBef>
              <a:spcAft>
                <a:spcPts val="0"/>
              </a:spcAft>
              <a:buNone/>
            </a:pPr>
            <a:endParaRPr>
              <a:solidFill>
                <a:srgbClr val="FFFFFF"/>
              </a:solidFill>
            </a:endParaRPr>
          </a:p>
          <a:p>
            <a:pPr marL="457200" lvl="0" indent="-311150" algn="l" rtl="0">
              <a:spcBef>
                <a:spcPts val="0"/>
              </a:spcBef>
              <a:spcAft>
                <a:spcPts val="0"/>
              </a:spcAft>
              <a:buClr>
                <a:srgbClr val="FFFFFF"/>
              </a:buClr>
              <a:buSzPts val="1300"/>
              <a:buChar char="●"/>
            </a:pPr>
            <a:r>
              <a:rPr lang="en">
                <a:solidFill>
                  <a:srgbClr val="FFFFFF"/>
                </a:solidFill>
              </a:rPr>
              <a:t>Processor</a:t>
            </a:r>
            <a:endParaRPr>
              <a:solidFill>
                <a:srgbClr val="FFFFFF"/>
              </a:solidFill>
            </a:endParaRPr>
          </a:p>
          <a:p>
            <a:pPr marL="914400" lvl="1" indent="-298450" algn="l" rtl="0">
              <a:spcBef>
                <a:spcPts val="0"/>
              </a:spcBef>
              <a:spcAft>
                <a:spcPts val="0"/>
              </a:spcAft>
              <a:buClr>
                <a:srgbClr val="FFFFFF"/>
              </a:buClr>
              <a:buSzPts val="1100"/>
              <a:buChar char="○"/>
            </a:pPr>
            <a:r>
              <a:rPr lang="en">
                <a:solidFill>
                  <a:srgbClr val="FFFFFF"/>
                </a:solidFill>
              </a:rPr>
              <a:t>The atmega328p was chosen for reliability and ease of integration.</a:t>
            </a:r>
            <a:endParaRPr>
              <a:solidFill>
                <a:srgbClr val="FFFFFF"/>
              </a:solidFill>
            </a:endParaRPr>
          </a:p>
          <a:p>
            <a:pPr marL="457200" lvl="0" indent="-311150" algn="l" rtl="0">
              <a:spcBef>
                <a:spcPts val="0"/>
              </a:spcBef>
              <a:spcAft>
                <a:spcPts val="0"/>
              </a:spcAft>
              <a:buClr>
                <a:srgbClr val="FFFFFF"/>
              </a:buClr>
              <a:buSzPts val="1300"/>
              <a:buChar char="●"/>
            </a:pPr>
            <a:r>
              <a:rPr lang="en">
                <a:solidFill>
                  <a:srgbClr val="FFFFFF"/>
                </a:solidFill>
              </a:rPr>
              <a:t>Sensors</a:t>
            </a:r>
            <a:endParaRPr>
              <a:solidFill>
                <a:srgbClr val="FFFFFF"/>
              </a:solidFill>
            </a:endParaRPr>
          </a:p>
          <a:p>
            <a:pPr marL="914400" lvl="1" indent="-298450" algn="l" rtl="0">
              <a:spcBef>
                <a:spcPts val="0"/>
              </a:spcBef>
              <a:spcAft>
                <a:spcPts val="0"/>
              </a:spcAft>
              <a:buClr>
                <a:srgbClr val="FFFFFF"/>
              </a:buClr>
              <a:buSzPts val="1100"/>
              <a:buChar char="○"/>
            </a:pPr>
            <a:r>
              <a:rPr lang="en">
                <a:solidFill>
                  <a:srgbClr val="FFFFFF"/>
                </a:solidFill>
              </a:rPr>
              <a:t>We chose to use an IR sensor instead of a switch. An IR sensor will last as long as power is provided to the circuit and easier to implement in our design than a switch.</a:t>
            </a:r>
            <a:endParaRPr sz="2000"/>
          </a:p>
          <a:p>
            <a:pPr marL="457200" lvl="0" indent="-311150" algn="l" rtl="0">
              <a:spcBef>
                <a:spcPts val="0"/>
              </a:spcBef>
              <a:spcAft>
                <a:spcPts val="0"/>
              </a:spcAft>
              <a:buSzPts val="1300"/>
              <a:buChar char="●"/>
            </a:pPr>
            <a:r>
              <a:rPr lang="en"/>
              <a:t>Coin sorter</a:t>
            </a:r>
            <a:endParaRPr/>
          </a:p>
          <a:p>
            <a:pPr marL="914400" lvl="1" indent="-298450" algn="l" rtl="0">
              <a:spcBef>
                <a:spcPts val="0"/>
              </a:spcBef>
              <a:spcAft>
                <a:spcPts val="0"/>
              </a:spcAft>
              <a:buSzPts val="1100"/>
              <a:buChar char="○"/>
            </a:pPr>
            <a:r>
              <a:rPr lang="en"/>
              <a:t>We decided to design our own mechanical coin sorter. This consists of a panel with perfectly shaped slots for each coin size.</a:t>
            </a:r>
            <a:endParaRPr/>
          </a:p>
          <a:p>
            <a:pPr marL="457200" lvl="0" indent="-311150" algn="l" rtl="0">
              <a:spcBef>
                <a:spcPts val="0"/>
              </a:spcBef>
              <a:spcAft>
                <a:spcPts val="0"/>
              </a:spcAft>
              <a:buSzPts val="1300"/>
              <a:buChar char="●"/>
            </a:pPr>
            <a:r>
              <a:rPr lang="en">
                <a:solidFill>
                  <a:srgbClr val="FFFFFF"/>
                </a:solidFill>
              </a:rPr>
              <a:t>LCD screen</a:t>
            </a:r>
            <a:endParaRPr>
              <a:solidFill>
                <a:srgbClr val="FFFFFF"/>
              </a:solidFill>
            </a:endParaRPr>
          </a:p>
          <a:p>
            <a:pPr marL="914400" lvl="1" indent="-298450" algn="l" rtl="0">
              <a:spcBef>
                <a:spcPts val="0"/>
              </a:spcBef>
              <a:spcAft>
                <a:spcPts val="0"/>
              </a:spcAft>
              <a:buClr>
                <a:srgbClr val="FFFFFF"/>
              </a:buClr>
              <a:buSzPts val="1100"/>
              <a:buChar char="○"/>
            </a:pPr>
            <a:r>
              <a:rPr lang="en">
                <a:solidFill>
                  <a:srgbClr val="FFFFFF"/>
                </a:solidFill>
              </a:rPr>
              <a:t>For ease of integration we used a 16x2 LCD screen that is capable of communicating with the breadboard through the SDA and SCL pins only. </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Design</a:t>
            </a:r>
            <a:endParaRPr/>
          </a:p>
        </p:txBody>
      </p:sp>
      <p:pic>
        <p:nvPicPr>
          <p:cNvPr id="187" name="Google Shape;187;p20"/>
          <p:cNvPicPr preferRelativeResize="0"/>
          <p:nvPr/>
        </p:nvPicPr>
        <p:blipFill>
          <a:blip r:embed="rId3">
            <a:alphaModFix/>
          </a:blip>
          <a:stretch>
            <a:fillRect/>
          </a:stretch>
        </p:blipFill>
        <p:spPr>
          <a:xfrm>
            <a:off x="389225" y="1438050"/>
            <a:ext cx="3541676" cy="2743350"/>
          </a:xfrm>
          <a:prstGeom prst="rect">
            <a:avLst/>
          </a:prstGeom>
          <a:noFill/>
          <a:ln>
            <a:noFill/>
          </a:ln>
        </p:spPr>
      </p:pic>
      <p:pic>
        <p:nvPicPr>
          <p:cNvPr id="188" name="Google Shape;188;p20"/>
          <p:cNvPicPr preferRelativeResize="0"/>
          <p:nvPr/>
        </p:nvPicPr>
        <p:blipFill>
          <a:blip r:embed="rId4">
            <a:alphaModFix/>
          </a:blip>
          <a:stretch>
            <a:fillRect/>
          </a:stretch>
        </p:blipFill>
        <p:spPr>
          <a:xfrm>
            <a:off x="4518226" y="650550"/>
            <a:ext cx="3818181" cy="3530850"/>
          </a:xfrm>
          <a:prstGeom prst="rect">
            <a:avLst/>
          </a:prstGeom>
          <a:noFill/>
          <a:ln>
            <a:noFill/>
          </a:ln>
        </p:spPr>
      </p:pic>
      <p:sp>
        <p:nvSpPr>
          <p:cNvPr id="189" name="Google Shape;189;p20"/>
          <p:cNvSpPr txBox="1"/>
          <p:nvPr/>
        </p:nvSpPr>
        <p:spPr>
          <a:xfrm>
            <a:off x="1184125" y="4311600"/>
            <a:ext cx="1532100" cy="49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Low Level Model</a:t>
            </a:r>
            <a:endParaRPr>
              <a:solidFill>
                <a:srgbClr val="FFFFFF"/>
              </a:solidFill>
              <a:latin typeface="Lato"/>
              <a:ea typeface="Lato"/>
              <a:cs typeface="Lato"/>
              <a:sym typeface="Lato"/>
            </a:endParaRPr>
          </a:p>
        </p:txBody>
      </p:sp>
      <p:sp>
        <p:nvSpPr>
          <p:cNvPr id="190" name="Google Shape;190;p20"/>
          <p:cNvSpPr txBox="1"/>
          <p:nvPr/>
        </p:nvSpPr>
        <p:spPr>
          <a:xfrm>
            <a:off x="5483900" y="4311600"/>
            <a:ext cx="1709700" cy="49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Lato"/>
                <a:ea typeface="Lato"/>
                <a:cs typeface="Lato"/>
                <a:sym typeface="Lato"/>
              </a:rPr>
              <a:t>Next Level Model</a:t>
            </a:r>
            <a:endParaRPr>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1"/>
          <p:cNvSpPr txBox="1">
            <a:spLocks noGrp="1"/>
          </p:cNvSpPr>
          <p:nvPr>
            <p:ph type="title"/>
          </p:nvPr>
        </p:nvSpPr>
        <p:spPr>
          <a:xfrm>
            <a:off x="1297500" y="631075"/>
            <a:ext cx="7038900" cy="67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Design - Code</a:t>
            </a:r>
            <a:endParaRPr sz="3000"/>
          </a:p>
        </p:txBody>
      </p:sp>
      <p:sp>
        <p:nvSpPr>
          <p:cNvPr id="196" name="Google Shape;196;p21"/>
          <p:cNvSpPr txBox="1">
            <a:spLocks noGrp="1"/>
          </p:cNvSpPr>
          <p:nvPr>
            <p:ph type="body" idx="1"/>
          </p:nvPr>
        </p:nvSpPr>
        <p:spPr>
          <a:xfrm>
            <a:off x="600000" y="1437579"/>
            <a:ext cx="7944000" cy="67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t>Writing the code for this project was the shortest portion of the design process. Since we decided to implement a sorter using a mechanical process the code only needed to read input from the sensors and increase the total amount float value based on which sensor was activated. The psuedocode is displayed below running from top to bottom left to right.</a:t>
            </a:r>
            <a:endParaRPr sz="1000"/>
          </a:p>
          <a:p>
            <a:pPr marL="0" lvl="0" indent="0" algn="l" rtl="0">
              <a:spcBef>
                <a:spcPts val="1600"/>
              </a:spcBef>
              <a:spcAft>
                <a:spcPts val="0"/>
              </a:spcAft>
              <a:buNone/>
            </a:pPr>
            <a:endParaRPr/>
          </a:p>
          <a:p>
            <a:pPr marL="457200" lvl="0" indent="0" algn="l" rtl="0">
              <a:spcBef>
                <a:spcPts val="1600"/>
              </a:spcBef>
              <a:spcAft>
                <a:spcPts val="1600"/>
              </a:spcAft>
              <a:buNone/>
            </a:pPr>
            <a:endParaRPr sz="1000"/>
          </a:p>
        </p:txBody>
      </p:sp>
      <p:sp>
        <p:nvSpPr>
          <p:cNvPr id="197" name="Google Shape;197;p21"/>
          <p:cNvSpPr txBox="1"/>
          <p:nvPr/>
        </p:nvSpPr>
        <p:spPr>
          <a:xfrm>
            <a:off x="577900" y="2102150"/>
            <a:ext cx="3225600" cy="2629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#include liquidcrystal_i2c.h library</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Set dimensions of LCD implemented using liquidcrystal_i2c.h library</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Define float values</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Quarter = .25</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Dime = .10</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Nickel = .05</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Penny = .01</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Savings = 0.00</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Initialize the digital pins</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Quarter pin = 2;</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Dime pin = 3;</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Nickel pin = 4;</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Penny pin = 5;</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endParaRPr sz="800">
              <a:solidFill>
                <a:srgbClr val="FFFFFF"/>
              </a:solidFill>
              <a:latin typeface="Calibri"/>
              <a:ea typeface="Calibri"/>
              <a:cs typeface="Calibri"/>
              <a:sym typeface="Calibri"/>
            </a:endParaRPr>
          </a:p>
        </p:txBody>
      </p:sp>
      <p:sp>
        <p:nvSpPr>
          <p:cNvPr id="198" name="Google Shape;198;p21"/>
          <p:cNvSpPr txBox="1"/>
          <p:nvPr/>
        </p:nvSpPr>
        <p:spPr>
          <a:xfrm>
            <a:off x="3697500" y="2166150"/>
            <a:ext cx="2238900" cy="2629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Set the minmode for the pins</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pinMode(Quarter pin, input)</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pinMode(Dime pin, input)</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pinMode(Nickel pin, input)</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pinMode(Penny pin, input)</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Display welcome message to LCD screen</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Wait 3 seconds</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Arduino loop {</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	Display current Savings float value</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	</a:t>
            </a:r>
            <a:endParaRPr sz="800">
              <a:solidFill>
                <a:srgbClr val="FFFFFF"/>
              </a:solidFill>
              <a:latin typeface="Calibri"/>
              <a:ea typeface="Calibri"/>
              <a:cs typeface="Calibri"/>
              <a:sym typeface="Calibri"/>
            </a:endParaRPr>
          </a:p>
          <a:p>
            <a:pPr marL="45720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Read the sensor values</a:t>
            </a:r>
            <a:endParaRPr sz="800">
              <a:solidFill>
                <a:srgbClr val="FFFFFF"/>
              </a:solidFill>
              <a:latin typeface="Calibri"/>
              <a:ea typeface="Calibri"/>
              <a:cs typeface="Calibri"/>
              <a:sym typeface="Calibri"/>
            </a:endParaRPr>
          </a:p>
          <a:p>
            <a:pPr marL="45720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Int Qread = digitalRead(Quarter Pin)</a:t>
            </a:r>
            <a:endParaRPr sz="800">
              <a:solidFill>
                <a:srgbClr val="FFFFFF"/>
              </a:solidFill>
              <a:latin typeface="Calibri"/>
              <a:ea typeface="Calibri"/>
              <a:cs typeface="Calibri"/>
              <a:sym typeface="Calibri"/>
            </a:endParaRPr>
          </a:p>
          <a:p>
            <a:pPr marL="45720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Int Dread = digitalRead(Dime Pin)</a:t>
            </a:r>
            <a:endParaRPr sz="800">
              <a:solidFill>
                <a:srgbClr val="FFFFFF"/>
              </a:solidFill>
              <a:latin typeface="Calibri"/>
              <a:ea typeface="Calibri"/>
              <a:cs typeface="Calibri"/>
              <a:sym typeface="Calibri"/>
            </a:endParaRPr>
          </a:p>
          <a:p>
            <a:pPr marL="45720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Int Nread = digitalRead(Nickel Pin)</a:t>
            </a:r>
            <a:endParaRPr sz="800">
              <a:solidFill>
                <a:srgbClr val="FFFFFF"/>
              </a:solidFill>
              <a:latin typeface="Calibri"/>
              <a:ea typeface="Calibri"/>
              <a:cs typeface="Calibri"/>
              <a:sym typeface="Calibri"/>
            </a:endParaRPr>
          </a:p>
          <a:p>
            <a:pPr marL="45720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Int Pread = digitalRead(Penny Pin)</a:t>
            </a:r>
            <a:endParaRPr sz="800">
              <a:solidFill>
                <a:srgbClr val="FFFFFF"/>
              </a:solidFill>
              <a:latin typeface="Calibri"/>
              <a:ea typeface="Calibri"/>
              <a:cs typeface="Calibri"/>
              <a:sym typeface="Calibri"/>
            </a:endParaRPr>
          </a:p>
        </p:txBody>
      </p:sp>
      <p:sp>
        <p:nvSpPr>
          <p:cNvPr id="199" name="Google Shape;199;p21"/>
          <p:cNvSpPr txBox="1"/>
          <p:nvPr/>
        </p:nvSpPr>
        <p:spPr>
          <a:xfrm>
            <a:off x="6040700" y="2260350"/>
            <a:ext cx="2355000" cy="2440800"/>
          </a:xfrm>
          <a:prstGeom prst="rect">
            <a:avLst/>
          </a:prstGeom>
          <a:noFill/>
          <a:ln>
            <a:noFill/>
          </a:ln>
        </p:spPr>
        <p:txBody>
          <a:bodyPr spcFirstLastPara="1" wrap="square" lIns="91425" tIns="91425" rIns="91425" bIns="91425" anchor="t" anchorCtr="0">
            <a:noAutofit/>
          </a:bodyPr>
          <a:lstStyle/>
          <a:p>
            <a:pPr marL="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If (Qread ==0)</a:t>
            </a:r>
            <a:endParaRPr sz="800">
              <a:solidFill>
                <a:srgbClr val="FFFFFF"/>
              </a:solidFill>
              <a:latin typeface="Calibri"/>
              <a:ea typeface="Calibri"/>
              <a:cs typeface="Calibri"/>
              <a:sym typeface="Calibri"/>
            </a:endParaRPr>
          </a:p>
          <a:p>
            <a:pPr marL="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	Savings = Savings + Quarter</a:t>
            </a:r>
            <a:endParaRPr sz="800">
              <a:solidFill>
                <a:srgbClr val="FFFFFF"/>
              </a:solidFill>
              <a:latin typeface="Calibri"/>
              <a:ea typeface="Calibri"/>
              <a:cs typeface="Calibri"/>
              <a:sym typeface="Calibri"/>
            </a:endParaRPr>
          </a:p>
          <a:p>
            <a:pPr marL="45720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delay</a:t>
            </a:r>
            <a:endParaRPr sz="800">
              <a:solidFill>
                <a:srgbClr val="FFFFFF"/>
              </a:solidFill>
              <a:latin typeface="Calibri"/>
              <a:ea typeface="Calibri"/>
              <a:cs typeface="Calibri"/>
              <a:sym typeface="Calibri"/>
            </a:endParaRPr>
          </a:p>
          <a:p>
            <a:pPr marL="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Else if (Dread ==0)</a:t>
            </a:r>
            <a:endParaRPr sz="800">
              <a:solidFill>
                <a:srgbClr val="FFFFFF"/>
              </a:solidFill>
              <a:latin typeface="Calibri"/>
              <a:ea typeface="Calibri"/>
              <a:cs typeface="Calibri"/>
              <a:sym typeface="Calibri"/>
            </a:endParaRPr>
          </a:p>
          <a:p>
            <a:pPr marL="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	Savings = Savings + Dime</a:t>
            </a:r>
            <a:endParaRPr sz="800">
              <a:solidFill>
                <a:srgbClr val="FFFFFF"/>
              </a:solidFill>
              <a:latin typeface="Calibri"/>
              <a:ea typeface="Calibri"/>
              <a:cs typeface="Calibri"/>
              <a:sym typeface="Calibri"/>
            </a:endParaRPr>
          </a:p>
          <a:p>
            <a:pPr marL="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	Delay</a:t>
            </a:r>
            <a:endParaRPr sz="800">
              <a:solidFill>
                <a:srgbClr val="FFFFFF"/>
              </a:solidFill>
              <a:latin typeface="Calibri"/>
              <a:ea typeface="Calibri"/>
              <a:cs typeface="Calibri"/>
              <a:sym typeface="Calibri"/>
            </a:endParaRPr>
          </a:p>
          <a:p>
            <a:pPr marL="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Else if (Nread ==0)</a:t>
            </a:r>
            <a:endParaRPr sz="800">
              <a:solidFill>
                <a:srgbClr val="FFFFFF"/>
              </a:solidFill>
              <a:latin typeface="Calibri"/>
              <a:ea typeface="Calibri"/>
              <a:cs typeface="Calibri"/>
              <a:sym typeface="Calibri"/>
            </a:endParaRPr>
          </a:p>
          <a:p>
            <a:pPr marL="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	Savings = Savings + Nickel</a:t>
            </a:r>
            <a:endParaRPr sz="800">
              <a:solidFill>
                <a:srgbClr val="FFFFFF"/>
              </a:solidFill>
              <a:latin typeface="Calibri"/>
              <a:ea typeface="Calibri"/>
              <a:cs typeface="Calibri"/>
              <a:sym typeface="Calibri"/>
            </a:endParaRPr>
          </a:p>
          <a:p>
            <a:pPr marL="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	Delay</a:t>
            </a:r>
            <a:endParaRPr sz="800">
              <a:solidFill>
                <a:srgbClr val="FFFFFF"/>
              </a:solidFill>
              <a:latin typeface="Calibri"/>
              <a:ea typeface="Calibri"/>
              <a:cs typeface="Calibri"/>
              <a:sym typeface="Calibri"/>
            </a:endParaRPr>
          </a:p>
          <a:p>
            <a:pPr marL="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Else if (Pread ==0)</a:t>
            </a:r>
            <a:endParaRPr sz="800">
              <a:solidFill>
                <a:srgbClr val="FFFFFF"/>
              </a:solidFill>
              <a:latin typeface="Calibri"/>
              <a:ea typeface="Calibri"/>
              <a:cs typeface="Calibri"/>
              <a:sym typeface="Calibri"/>
            </a:endParaRPr>
          </a:p>
          <a:p>
            <a:pPr marL="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	Savings = Savings + Penny</a:t>
            </a:r>
            <a:endParaRPr sz="800">
              <a:solidFill>
                <a:srgbClr val="FFFFFF"/>
              </a:solidFill>
              <a:latin typeface="Calibri"/>
              <a:ea typeface="Calibri"/>
              <a:cs typeface="Calibri"/>
              <a:sym typeface="Calibri"/>
            </a:endParaRPr>
          </a:p>
          <a:p>
            <a:pPr marL="0" lvl="0" indent="457200" algn="l" rtl="0">
              <a:lnSpc>
                <a:spcPct val="115000"/>
              </a:lnSpc>
              <a:spcBef>
                <a:spcPts val="0"/>
              </a:spcBef>
              <a:spcAft>
                <a:spcPts val="0"/>
              </a:spcAft>
              <a:buNone/>
            </a:pPr>
            <a:r>
              <a:rPr lang="en" sz="800">
                <a:solidFill>
                  <a:srgbClr val="FFFFFF"/>
                </a:solidFill>
                <a:latin typeface="Calibri"/>
                <a:ea typeface="Calibri"/>
                <a:cs typeface="Calibri"/>
                <a:sym typeface="Calibri"/>
              </a:rPr>
              <a:t>	Delay</a:t>
            </a:r>
            <a:endParaRPr sz="800">
              <a:solidFill>
                <a:srgbClr val="FFFFFF"/>
              </a:solidFill>
              <a:latin typeface="Calibri"/>
              <a:ea typeface="Calibri"/>
              <a:cs typeface="Calibri"/>
              <a:sym typeface="Calibri"/>
            </a:endParaRPr>
          </a:p>
          <a:p>
            <a:pPr marL="0" lvl="0" indent="0" algn="l" rtl="0">
              <a:lnSpc>
                <a:spcPct val="115000"/>
              </a:lnSpc>
              <a:spcBef>
                <a:spcPts val="0"/>
              </a:spcBef>
              <a:spcAft>
                <a:spcPts val="0"/>
              </a:spcAft>
              <a:buNone/>
            </a:pPr>
            <a:r>
              <a:rPr lang="en" sz="800">
                <a:solidFill>
                  <a:srgbClr val="FFFFFF"/>
                </a:solidFill>
                <a:latin typeface="Calibri"/>
                <a:ea typeface="Calibri"/>
                <a:cs typeface="Calibri"/>
                <a:sym typeface="Calibri"/>
              </a:rPr>
              <a:t>}</a:t>
            </a:r>
            <a:endParaRPr sz="800">
              <a:solidFill>
                <a:srgbClr val="FFFFFF"/>
              </a:solidFill>
              <a:latin typeface="Calibri"/>
              <a:ea typeface="Calibri"/>
              <a:cs typeface="Calibri"/>
              <a:sym typeface="Calibri"/>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2006</Words>
  <Application>Microsoft Office PowerPoint</Application>
  <PresentationFormat>On-screen Show (16:9)</PresentationFormat>
  <Paragraphs>205</Paragraphs>
  <Slides>26</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Calibri</vt:lpstr>
      <vt:lpstr>Arial</vt:lpstr>
      <vt:lpstr>Montserrat</vt:lpstr>
      <vt:lpstr>Lato</vt:lpstr>
      <vt:lpstr>Focus</vt:lpstr>
      <vt:lpstr>Child’s Piggy Bank __________________________________________________  ECE411 Practicum, Fall 2019</vt:lpstr>
      <vt:lpstr>Problem / Need  The skill to save money for a goal is one that is being lost with each generation. It is important to develop good saving habits at an early age in order for a person to be financially successful in the future. Without the proper motivation or teaching tools, kids may be influenced by targeted marketing encouraging them to spend every penny they have (or more accurately their parents have) on whatever piece of candy, toy or game that is currently on their minds.   </vt:lpstr>
      <vt:lpstr>Objective</vt:lpstr>
      <vt:lpstr>Alternatives</vt:lpstr>
      <vt:lpstr>Requirements</vt:lpstr>
      <vt:lpstr>Our Approach</vt:lpstr>
      <vt:lpstr>Design: Hardware</vt:lpstr>
      <vt:lpstr>Design</vt:lpstr>
      <vt:lpstr>Design - Code</vt:lpstr>
      <vt:lpstr>Design - Circuitry</vt:lpstr>
      <vt:lpstr>Design - Mechanical Sorter and Container</vt:lpstr>
      <vt:lpstr>Design Model - Failed 3D Model</vt:lpstr>
      <vt:lpstr>Design - Failed 2D Model</vt:lpstr>
      <vt:lpstr>Design - Successful Coin Sorter Model</vt:lpstr>
      <vt:lpstr>Implementation</vt:lpstr>
      <vt:lpstr>Implementation - Coin Sorter</vt:lpstr>
      <vt:lpstr>Implementation - Circuit Schematic Power</vt:lpstr>
      <vt:lpstr>Implementation Circuit Schematic</vt:lpstr>
      <vt:lpstr>Implementation - Board Layout</vt:lpstr>
      <vt:lpstr>Implementation: BOM</vt:lpstr>
      <vt:lpstr>Testing</vt:lpstr>
      <vt:lpstr>Testing</vt:lpstr>
      <vt:lpstr>Results</vt:lpstr>
      <vt:lpstr>Contributions</vt:lpstr>
      <vt:lpstr>Lessons Learned</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Child’s Piggy Bank __________________________________________________  ECE411 Practicum, Fall 2019</dc:title>
  <dc:creator>Jose Alvarez</dc:creator>
  <cp:lastModifiedBy>Jose Alvarez</cp:lastModifiedBy>
  <cp:revision>1</cp:revision>
  <dcterms:modified xsi:type="dcterms:W3CDTF">2019-12-11T00:55:58Z</dcterms:modified>
</cp:coreProperties>
</file>